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73" r:id="rId2"/>
    <p:sldMasterId id="2147483685" r:id="rId3"/>
    <p:sldMasterId id="2147483698" r:id="rId4"/>
  </p:sldMasterIdLst>
  <p:notesMasterIdLst>
    <p:notesMasterId r:id="rId27"/>
  </p:notesMasterIdLst>
  <p:handoutMasterIdLst>
    <p:handoutMasterId r:id="rId28"/>
  </p:handoutMasterIdLst>
  <p:sldIdLst>
    <p:sldId id="333" r:id="rId5"/>
    <p:sldId id="257" r:id="rId6"/>
    <p:sldId id="366" r:id="rId7"/>
    <p:sldId id="375" r:id="rId8"/>
    <p:sldId id="259" r:id="rId9"/>
    <p:sldId id="367" r:id="rId10"/>
    <p:sldId id="356" r:id="rId11"/>
    <p:sldId id="357" r:id="rId12"/>
    <p:sldId id="317" r:id="rId13"/>
    <p:sldId id="368" r:id="rId14"/>
    <p:sldId id="374" r:id="rId15"/>
    <p:sldId id="364" r:id="rId16"/>
    <p:sldId id="373" r:id="rId17"/>
    <p:sldId id="331" r:id="rId18"/>
    <p:sldId id="376" r:id="rId19"/>
    <p:sldId id="319" r:id="rId20"/>
    <p:sldId id="320" r:id="rId21"/>
    <p:sldId id="369" r:id="rId22"/>
    <p:sldId id="370" r:id="rId23"/>
    <p:sldId id="371" r:id="rId24"/>
    <p:sldId id="334" r:id="rId25"/>
    <p:sldId id="300" r:id="rId26"/>
  </p:sldIdLst>
  <p:sldSz cx="24120475" cy="13716000"/>
  <p:notesSz cx="7010400" cy="9296400"/>
  <p:embeddedFontLst>
    <p:embeddedFont>
      <p:font typeface="AkkoW01-Regular" panose="020B0503060303060303" pitchFamily="34" charset="0"/>
      <p:regular r:id=""/>
    </p:embeddedFont>
    <p:embeddedFont>
      <p:font typeface="Aptos Narrow" panose="020B0004020202020204" pitchFamily="34" charset="0"/>
      <p:regular r:id="rId29"/>
      <p:bold r:id="rId30"/>
      <p:italic r:id="rId31"/>
      <p:boldItalic r:id="rId32"/>
    </p:embeddedFont>
    <p:embeddedFont>
      <p:font typeface="Century Gothic" panose="020B0502020202020204" pitchFamily="34" charset="0"/>
      <p:regular r:id="rId33"/>
      <p:bold r:id="rId34"/>
      <p:italic r:id="rId35"/>
      <p:boldItalic r:id="rId36"/>
    </p:embeddedFont>
    <p:embeddedFont>
      <p:font typeface="Crimson Text" panose="02000503000000000000" pitchFamily="2" charset="77"/>
      <p:regular r:id=""/>
      <p:bold r:id=""/>
      <p:italic r:id=""/>
      <p:boldItalic r:id=""/>
    </p:embeddedFont>
    <p:embeddedFont>
      <p:font typeface="Raleway" pitchFamily="2" charset="77"/>
      <p:regular r:id="rId37"/>
      <p:bold r:id="rId38"/>
      <p:italic r:id="rId39"/>
      <p:boldItalic r:id="rId40"/>
    </p:embeddedFont>
    <p:embeddedFont>
      <p:font typeface="Tw Cen MT" panose="020B0602020104020603" pitchFamily="34" charset="77"/>
      <p:regular r:id="rId41"/>
      <p:bold r:id="rId42"/>
      <p:italic r:id="rId43"/>
      <p:boldItalic r:id="rId44"/>
    </p:embeddedFont>
  </p:embeddedFontLst>
  <p:defaultTextStyle>
    <a:defPPr>
      <a:defRPr lang="en-US"/>
    </a:defPPr>
    <a:lvl1pPr marL="0" algn="l" defTabSz="1815542" rtl="0" eaLnBrk="1" latinLnBrk="0" hangingPunct="1">
      <a:defRPr sz="3575" kern="1200">
        <a:solidFill>
          <a:schemeClr val="tx1"/>
        </a:solidFill>
        <a:latin typeface="+mn-lt"/>
        <a:ea typeface="+mn-ea"/>
        <a:cs typeface="+mn-cs"/>
      </a:defRPr>
    </a:lvl1pPr>
    <a:lvl2pPr marL="907771" algn="l" defTabSz="1815542" rtl="0" eaLnBrk="1" latinLnBrk="0" hangingPunct="1">
      <a:defRPr sz="3575" kern="1200">
        <a:solidFill>
          <a:schemeClr val="tx1"/>
        </a:solidFill>
        <a:latin typeface="+mn-lt"/>
        <a:ea typeface="+mn-ea"/>
        <a:cs typeface="+mn-cs"/>
      </a:defRPr>
    </a:lvl2pPr>
    <a:lvl3pPr marL="1815542" algn="l" defTabSz="1815542" rtl="0" eaLnBrk="1" latinLnBrk="0" hangingPunct="1">
      <a:defRPr sz="3575" kern="1200">
        <a:solidFill>
          <a:schemeClr val="tx1"/>
        </a:solidFill>
        <a:latin typeface="+mn-lt"/>
        <a:ea typeface="+mn-ea"/>
        <a:cs typeface="+mn-cs"/>
      </a:defRPr>
    </a:lvl3pPr>
    <a:lvl4pPr marL="2723313" algn="l" defTabSz="1815542" rtl="0" eaLnBrk="1" latinLnBrk="0" hangingPunct="1">
      <a:defRPr sz="3575" kern="1200">
        <a:solidFill>
          <a:schemeClr val="tx1"/>
        </a:solidFill>
        <a:latin typeface="+mn-lt"/>
        <a:ea typeface="+mn-ea"/>
        <a:cs typeface="+mn-cs"/>
      </a:defRPr>
    </a:lvl4pPr>
    <a:lvl5pPr marL="3631081" algn="l" defTabSz="1815542" rtl="0" eaLnBrk="1" latinLnBrk="0" hangingPunct="1">
      <a:defRPr sz="3575" kern="1200">
        <a:solidFill>
          <a:schemeClr val="tx1"/>
        </a:solidFill>
        <a:latin typeface="+mn-lt"/>
        <a:ea typeface="+mn-ea"/>
        <a:cs typeface="+mn-cs"/>
      </a:defRPr>
    </a:lvl5pPr>
    <a:lvl6pPr marL="4538852" algn="l" defTabSz="1815542" rtl="0" eaLnBrk="1" latinLnBrk="0" hangingPunct="1">
      <a:defRPr sz="3575" kern="1200">
        <a:solidFill>
          <a:schemeClr val="tx1"/>
        </a:solidFill>
        <a:latin typeface="+mn-lt"/>
        <a:ea typeface="+mn-ea"/>
        <a:cs typeface="+mn-cs"/>
      </a:defRPr>
    </a:lvl6pPr>
    <a:lvl7pPr marL="5446621" algn="l" defTabSz="1815542" rtl="0" eaLnBrk="1" latinLnBrk="0" hangingPunct="1">
      <a:defRPr sz="3575" kern="1200">
        <a:solidFill>
          <a:schemeClr val="tx1"/>
        </a:solidFill>
        <a:latin typeface="+mn-lt"/>
        <a:ea typeface="+mn-ea"/>
        <a:cs typeface="+mn-cs"/>
      </a:defRPr>
    </a:lvl7pPr>
    <a:lvl8pPr marL="6354390" algn="l" defTabSz="1815542" rtl="0" eaLnBrk="1" latinLnBrk="0" hangingPunct="1">
      <a:defRPr sz="3575" kern="1200">
        <a:solidFill>
          <a:schemeClr val="tx1"/>
        </a:solidFill>
        <a:latin typeface="+mn-lt"/>
        <a:ea typeface="+mn-ea"/>
        <a:cs typeface="+mn-cs"/>
      </a:defRPr>
    </a:lvl8pPr>
    <a:lvl9pPr marL="7262161" algn="l" defTabSz="1815542" rtl="0" eaLnBrk="1" latinLnBrk="0" hangingPunct="1">
      <a:defRPr sz="357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A1CD"/>
    <a:srgbClr val="006994"/>
    <a:srgbClr val="B34C0D"/>
    <a:srgbClr val="ADBA06"/>
    <a:srgbClr val="CE1126"/>
    <a:srgbClr val="382873"/>
    <a:srgbClr val="E0E0E0"/>
    <a:srgbClr val="25136D"/>
    <a:srgbClr val="006B3F"/>
    <a:srgbClr val="FCD1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Stijl, lich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176" autoAdjust="0"/>
    <p:restoredTop sz="82686" autoAdjust="0"/>
  </p:normalViewPr>
  <p:slideViewPr>
    <p:cSldViewPr snapToGrid="0">
      <p:cViewPr varScale="1">
        <p:scale>
          <a:sx n="32" d="100"/>
          <a:sy n="32" d="100"/>
        </p:scale>
        <p:origin x="1592" y="4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-6090"/>
    </p:cViewPr>
  </p:sorter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11.fntdata"/><Relationship Id="rId21" Type="http://schemas.openxmlformats.org/officeDocument/2006/relationships/slide" Target="slides/slide17.xml"/><Relationship Id="rId34" Type="http://schemas.openxmlformats.org/officeDocument/2006/relationships/font" Target="fonts/font6.fntdata"/><Relationship Id="rId42" Type="http://schemas.openxmlformats.org/officeDocument/2006/relationships/font" Target="fonts/font14.fntdata"/><Relationship Id="rId47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font" Target="fonts/font12.fntdata"/><Relationship Id="rId45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36" Type="http://schemas.openxmlformats.org/officeDocument/2006/relationships/font" Target="fonts/font8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3.fntdata"/><Relationship Id="rId44" Type="http://schemas.openxmlformats.org/officeDocument/2006/relationships/font" Target="fonts/font16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openxmlformats.org/officeDocument/2006/relationships/font" Target="fonts/font15.fntdata"/><Relationship Id="rId48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5.fntdata"/><Relationship Id="rId38" Type="http://schemas.openxmlformats.org/officeDocument/2006/relationships/font" Target="fonts/font10.fntdata"/><Relationship Id="rId46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font" Target="fonts/font13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38604" cy="466752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159" y="1"/>
            <a:ext cx="3038604" cy="466752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/>
            </a:lvl1pPr>
          </a:lstStyle>
          <a:p>
            <a:fld id="{19E196BD-3462-4D75-9453-B7D4980A95BE}" type="datetimeFigureOut">
              <a:rPr lang="en-US" smtClean="0"/>
              <a:t>5/7/25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648"/>
            <a:ext cx="3038604" cy="466752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159" y="8829648"/>
            <a:ext cx="3038604" cy="466752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>
              <a:defRPr sz="1200"/>
            </a:lvl1pPr>
          </a:lstStyle>
          <a:p>
            <a:fld id="{DD1E8DCE-090D-4639-9855-3F0D1FAE2D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9272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6651" tIns="48326" rIns="96651" bIns="48326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6651" tIns="48326" rIns="96651" bIns="48326" rtlCol="0"/>
          <a:lstStyle>
            <a:lvl1pPr algn="r">
              <a:defRPr sz="1300"/>
            </a:lvl1pPr>
          </a:lstStyle>
          <a:p>
            <a:fld id="{84616A3F-A300-41B5-B3CB-DA568940D511}" type="datetimeFigureOut">
              <a:rPr lang="en-GB" smtClean="0"/>
              <a:t>07/05/2025</a:t>
            </a:fld>
            <a:endParaRPr lang="en-GB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747713" y="1162050"/>
            <a:ext cx="55149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1" tIns="48326" rIns="96651" bIns="48326" rtlCol="0" anchor="ctr"/>
          <a:lstStyle/>
          <a:p>
            <a:endParaRPr lang="en-GB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701041" y="4473893"/>
            <a:ext cx="5608320" cy="3660458"/>
          </a:xfrm>
          <a:prstGeom prst="rect">
            <a:avLst/>
          </a:prstGeom>
        </p:spPr>
        <p:txBody>
          <a:bodyPr vert="horz" lIns="96651" tIns="48326" rIns="96651" bIns="48326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3"/>
          </a:xfrm>
          <a:prstGeom prst="rect">
            <a:avLst/>
          </a:prstGeom>
        </p:spPr>
        <p:txBody>
          <a:bodyPr vert="horz" lIns="96651" tIns="48326" rIns="96651" bIns="48326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</p:spPr>
        <p:txBody>
          <a:bodyPr vert="horz" lIns="96651" tIns="48326" rIns="96651" bIns="48326" rtlCol="0" anchor="b"/>
          <a:lstStyle>
            <a:lvl1pPr algn="r">
              <a:defRPr sz="1300"/>
            </a:lvl1pPr>
          </a:lstStyle>
          <a:p>
            <a:fld id="{D16612D9-2455-4B10-88F2-93270A67D0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47381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15542" rtl="0" eaLnBrk="1" latinLnBrk="0" hangingPunct="1">
      <a:defRPr sz="2383" kern="1200">
        <a:solidFill>
          <a:schemeClr val="tx1"/>
        </a:solidFill>
        <a:latin typeface="+mn-lt"/>
        <a:ea typeface="+mn-ea"/>
        <a:cs typeface="+mn-cs"/>
      </a:defRPr>
    </a:lvl1pPr>
    <a:lvl2pPr marL="907771" algn="l" defTabSz="1815542" rtl="0" eaLnBrk="1" latinLnBrk="0" hangingPunct="1">
      <a:defRPr sz="2383" kern="1200">
        <a:solidFill>
          <a:schemeClr val="tx1"/>
        </a:solidFill>
        <a:latin typeface="+mn-lt"/>
        <a:ea typeface="+mn-ea"/>
        <a:cs typeface="+mn-cs"/>
      </a:defRPr>
    </a:lvl2pPr>
    <a:lvl3pPr marL="1815542" algn="l" defTabSz="1815542" rtl="0" eaLnBrk="1" latinLnBrk="0" hangingPunct="1">
      <a:defRPr sz="2383" kern="1200">
        <a:solidFill>
          <a:schemeClr val="tx1"/>
        </a:solidFill>
        <a:latin typeface="+mn-lt"/>
        <a:ea typeface="+mn-ea"/>
        <a:cs typeface="+mn-cs"/>
      </a:defRPr>
    </a:lvl3pPr>
    <a:lvl4pPr marL="2723313" algn="l" defTabSz="1815542" rtl="0" eaLnBrk="1" latinLnBrk="0" hangingPunct="1">
      <a:defRPr sz="2383" kern="1200">
        <a:solidFill>
          <a:schemeClr val="tx1"/>
        </a:solidFill>
        <a:latin typeface="+mn-lt"/>
        <a:ea typeface="+mn-ea"/>
        <a:cs typeface="+mn-cs"/>
      </a:defRPr>
    </a:lvl4pPr>
    <a:lvl5pPr marL="3631081" algn="l" defTabSz="1815542" rtl="0" eaLnBrk="1" latinLnBrk="0" hangingPunct="1">
      <a:defRPr sz="2383" kern="1200">
        <a:solidFill>
          <a:schemeClr val="tx1"/>
        </a:solidFill>
        <a:latin typeface="+mn-lt"/>
        <a:ea typeface="+mn-ea"/>
        <a:cs typeface="+mn-cs"/>
      </a:defRPr>
    </a:lvl5pPr>
    <a:lvl6pPr marL="4538852" algn="l" defTabSz="1815542" rtl="0" eaLnBrk="1" latinLnBrk="0" hangingPunct="1">
      <a:defRPr sz="2383" kern="1200">
        <a:solidFill>
          <a:schemeClr val="tx1"/>
        </a:solidFill>
        <a:latin typeface="+mn-lt"/>
        <a:ea typeface="+mn-ea"/>
        <a:cs typeface="+mn-cs"/>
      </a:defRPr>
    </a:lvl6pPr>
    <a:lvl7pPr marL="5446621" algn="l" defTabSz="1815542" rtl="0" eaLnBrk="1" latinLnBrk="0" hangingPunct="1">
      <a:defRPr sz="2383" kern="1200">
        <a:solidFill>
          <a:schemeClr val="tx1"/>
        </a:solidFill>
        <a:latin typeface="+mn-lt"/>
        <a:ea typeface="+mn-ea"/>
        <a:cs typeface="+mn-cs"/>
      </a:defRPr>
    </a:lvl7pPr>
    <a:lvl8pPr marL="6354390" algn="l" defTabSz="1815542" rtl="0" eaLnBrk="1" latinLnBrk="0" hangingPunct="1">
      <a:defRPr sz="2383" kern="1200">
        <a:solidFill>
          <a:schemeClr val="tx1"/>
        </a:solidFill>
        <a:latin typeface="+mn-lt"/>
        <a:ea typeface="+mn-ea"/>
        <a:cs typeface="+mn-cs"/>
      </a:defRPr>
    </a:lvl8pPr>
    <a:lvl9pPr marL="7262161" algn="l" defTabSz="1815542" rtl="0" eaLnBrk="1" latinLnBrk="0" hangingPunct="1">
      <a:defRPr sz="238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62050"/>
            <a:ext cx="5514975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815548">
              <a:defRPr/>
            </a:pPr>
            <a:fld id="{AEB0C2A6-33E7-4D78-8CED-DE0A5E3F5E0E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1815548">
                <a:defRPr/>
              </a:pPr>
              <a:t>1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9653701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62050"/>
            <a:ext cx="5514975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612D9-2455-4B10-88F2-93270A67D0F3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677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00BE7C-8D13-38FC-7C4A-A50FF89767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577D2E-FD5C-DCB6-4775-CCE2899508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62050"/>
            <a:ext cx="5514975" cy="3136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5151EE-CF54-4FA4-E78B-0015C72A41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0DAB1E-54CF-7CB8-6658-DB71CC8DC38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612D9-2455-4B10-88F2-93270A67D0F3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69440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54C484-52B9-A437-500D-BF6B8E3075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4558AB-CA79-4690-24E3-A40AF053A7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62050"/>
            <a:ext cx="5514975" cy="3136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0240C9-2819-AEA9-44CE-DA73673901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032446-E9B0-E379-F6A4-CADCA93D322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612D9-2455-4B10-88F2-93270A67D0F3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66121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749300" y="1163638"/>
            <a:ext cx="5521325" cy="3140075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5406">
              <a:defRPr/>
            </a:pPr>
            <a:endParaRPr lang="en-GB" sz="2400" dirty="0">
              <a:cs typeface="Calibri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6612D9-2455-4B10-88F2-93270A67D0F3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53626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0B5DC7-3B07-1C32-9B0C-D2194CDCA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BDE766-9A8B-80CD-B0EF-7279F762F8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62050"/>
            <a:ext cx="5514975" cy="3136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FB3B53-5152-0635-AEA7-B9126BF2BC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/>
              <a:t>Ghana’s national inflation slowed to 21.2% in April 2025, driven by a moderation in both food and non-food prices, though food inflation remains elevated at 25.0%.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Regional disparities persist, with the Upper West Region recording the highest inflation (37.1%) and Volta the lowest (18.3%)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/>
              <a:t>Efforts to stabilize prices are showing results, but continued attention is needed on food inflation and regional disparities.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9FB5E9-F421-C428-7297-DA8AC7E5431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612D9-2455-4B10-88F2-93270A67D0F3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44541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1813363">
              <a:defRPr/>
            </a:pPr>
            <a:r>
              <a:rPr lang="en-US" sz="1800" dirty="0">
                <a:cs typeface="Calibri" panose="020F0502020204030204"/>
              </a:rPr>
              <a:t>From the FOOD and NONFOOD perspective,</a:t>
            </a:r>
          </a:p>
          <a:p>
            <a:pPr defTabSz="1813363">
              <a:defRPr/>
            </a:pPr>
            <a:r>
              <a:rPr lang="en-US" sz="1800" dirty="0">
                <a:cs typeface="Calibri" panose="020F0502020204030204"/>
              </a:rPr>
              <a:t>Year-on-year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sz="2383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Consistent decline since January 2025 in both annual food and non-food inflation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sz="2383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28.3% in January 2025 to 25.0% in April 2025 for food 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sz="2383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19.2% January 2025 to 17.9% in April 2025</a:t>
            </a:r>
          </a:p>
          <a:p>
            <a:pPr defTabSz="1813363">
              <a:defRPr/>
            </a:pPr>
            <a:endParaRPr lang="en-GB" sz="1800" dirty="0">
              <a:cs typeface="Calibri" panose="020F05020202040302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6612D9-2455-4B10-88F2-93270A67D0F3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71711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1813363">
              <a:defRPr/>
            </a:pPr>
            <a:r>
              <a:rPr lang="en-US" sz="1800" dirty="0">
                <a:cs typeface="Calibri"/>
              </a:rPr>
              <a:t>On a month-on-month basis, </a:t>
            </a:r>
          </a:p>
          <a:p>
            <a:pPr marL="285750" indent="-285750" defTabSz="1813363">
              <a:buFont typeface="Wingdings" panose="05000000000000000000" pitchFamily="2" charset="2"/>
              <a:buChar char="§"/>
              <a:defRPr/>
            </a:pPr>
            <a:r>
              <a:rPr lang="en-US" sz="1800" dirty="0">
                <a:cs typeface="Calibri"/>
              </a:rPr>
              <a:t>The inflation rate for food declined consistently from 3.8% in November 2024, even recording a deflationary rate of 0.2% in March 2025. </a:t>
            </a:r>
          </a:p>
          <a:p>
            <a:pPr marL="285750" indent="-285750" defTabSz="1813363">
              <a:buFont typeface="Wingdings" panose="05000000000000000000" pitchFamily="2" charset="2"/>
              <a:buChar char="§"/>
              <a:defRPr/>
            </a:pPr>
            <a:r>
              <a:rPr lang="en-US" sz="1800" dirty="0">
                <a:cs typeface="Calibri"/>
              </a:rPr>
              <a:t>However, April 2025 saw a reversal of this trend, with a uptick to 0.9%.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6612D9-2455-4B10-88F2-93270A67D0F3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88852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747713" y="1162050"/>
            <a:ext cx="5514975" cy="31369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 defTabSz="913303">
              <a:buFont typeface="Wingdings" panose="05000000000000000000" pitchFamily="2" charset="2"/>
              <a:buChar char="§"/>
              <a:defRPr/>
            </a:pPr>
            <a:r>
              <a:rPr lang="en-US" sz="2400" dirty="0">
                <a:cs typeface="Calibri"/>
              </a:rPr>
              <a:t>Food remains the biggest price driver, though its inflation rate is slowing (It reduced from 26.5% in Mar 2025 to 25.0% in Apr).</a:t>
            </a:r>
          </a:p>
          <a:p>
            <a:pPr marL="342900" indent="-342900" defTabSz="913303">
              <a:buFont typeface="Wingdings" panose="05000000000000000000" pitchFamily="2" charset="2"/>
              <a:buChar char="§"/>
              <a:defRPr/>
            </a:pPr>
            <a:endParaRPr lang="en-US" sz="2400" dirty="0">
              <a:cs typeface="Calibri"/>
            </a:endParaRPr>
          </a:p>
          <a:p>
            <a:pPr marL="342900" indent="-342900" defTabSz="913303">
              <a:buFont typeface="Wingdings" panose="05000000000000000000" pitchFamily="2" charset="2"/>
              <a:buChar char="§"/>
              <a:defRPr/>
            </a:pPr>
            <a:r>
              <a:rPr lang="en-US" sz="2400" dirty="0">
                <a:cs typeface="Calibri"/>
              </a:rPr>
              <a:t>Utility and housing costs are easing, offering some relief (its inflation reduced from 25.1% in Mar 2025 to 22.5% in Apr 2025).</a:t>
            </a:r>
          </a:p>
          <a:p>
            <a:pPr marL="342900" indent="-342900" defTabSz="913303">
              <a:buFont typeface="Wingdings" panose="05000000000000000000" pitchFamily="2" charset="2"/>
              <a:buChar char="§"/>
              <a:defRPr/>
            </a:pPr>
            <a:endParaRPr lang="en-US" sz="2400" dirty="0">
              <a:cs typeface="Calibri"/>
            </a:endParaRPr>
          </a:p>
          <a:p>
            <a:pPr marL="342900" indent="-342900" defTabSz="913303">
              <a:buFont typeface="Wingdings" panose="05000000000000000000" pitchFamily="2" charset="2"/>
              <a:buChar char="§"/>
              <a:defRPr/>
            </a:pPr>
            <a:r>
              <a:rPr lang="en-US" sz="2400" dirty="0">
                <a:cs typeface="Calibri"/>
              </a:rPr>
              <a:t>Recreation, Sport and Culture saw the highest increase in inflation from 20.7% in Mar to 22.8% in Apr (+2.2%).</a:t>
            </a:r>
          </a:p>
          <a:p>
            <a:pPr marL="342900" indent="-342900" defTabSz="913303">
              <a:buFont typeface="Wingdings" panose="05000000000000000000" pitchFamily="2" charset="2"/>
              <a:buChar char="§"/>
              <a:defRPr/>
            </a:pPr>
            <a:endParaRPr lang="en-US" sz="2400" dirty="0">
              <a:cs typeface="Calibri"/>
            </a:endParaRPr>
          </a:p>
          <a:p>
            <a:pPr marL="342900" indent="-342900" defTabSz="913303">
              <a:buFont typeface="Wingdings" panose="05000000000000000000" pitchFamily="2" charset="2"/>
              <a:buChar char="§"/>
              <a:defRPr/>
            </a:pPr>
            <a:r>
              <a:rPr lang="en-US" sz="2400" dirty="0">
                <a:cs typeface="Calibri"/>
              </a:rPr>
              <a:t>Tobacco and alcohol saw the sharpest price spikes in April (an increase from 0.3% in Mar to 1.5 in Apr), which may affect household budgets and consumer behavior.</a:t>
            </a:r>
          </a:p>
          <a:p>
            <a:pPr marL="342900" indent="-342900" defTabSz="913303">
              <a:buFont typeface="Wingdings" panose="05000000000000000000" pitchFamily="2" charset="2"/>
              <a:buChar char="§"/>
              <a:defRPr/>
            </a:pPr>
            <a:endParaRPr lang="en-US" sz="2400" dirty="0">
              <a:cs typeface="Calibri"/>
            </a:endParaRPr>
          </a:p>
          <a:p>
            <a:pPr marL="342900" indent="-342900" defTabSz="913303">
              <a:buFont typeface="Wingdings" panose="05000000000000000000" pitchFamily="2" charset="2"/>
              <a:buChar char="§"/>
              <a:defRPr/>
            </a:pPr>
            <a:r>
              <a:rPr lang="en-US" sz="2400" dirty="0">
                <a:cs typeface="Calibri"/>
              </a:rPr>
              <a:t>Transport inflation is cooling, offering relief to households and operational savings for businesses. Its inflation reduced from 16.8% in Mar to 14.9%. On month-on-month basis, we saw a deflation of 0.6% in Apr 2025 down from an inflation rate of 0.1% in Mar 2025.</a:t>
            </a:r>
          </a:p>
          <a:p>
            <a:pPr marL="342900" indent="-342900" defTabSz="913303">
              <a:buFont typeface="Wingdings" panose="05000000000000000000" pitchFamily="2" charset="2"/>
              <a:buChar char="§"/>
              <a:defRPr/>
            </a:pPr>
            <a:endParaRPr lang="en-US" sz="2400" dirty="0">
              <a:cs typeface="Calibri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6612D9-2455-4B10-88F2-93270A67D0F3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54727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C561C-40C8-E369-F309-E88A310059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4C6DE947-6A0B-4101-A822-29737EA0AE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62050"/>
            <a:ext cx="5514975" cy="3136900"/>
          </a:xfrm>
        </p:spPr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A95DAAE4-DE71-AED0-4D36-AF38F868FB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sz="18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Food and non-alcoholic beverage Division contributed the most (about 52.0%) to Apr 2025 </a:t>
            </a:r>
            <a:endParaRPr lang="en-GH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sz="18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Four Divisions, namely Food and non-alcoholic beverages; Housing, water, electricity, gas, and other fuels; clothing and footwear, and Transport contributed the most (78.4%) to the Apr 2025 Inflation</a:t>
            </a:r>
            <a:endParaRPr lang="en-GH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sz="18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Health and Insurance &amp; financial services Divisions contributed the least to inflation (0.1% each) </a:t>
            </a:r>
            <a:endParaRPr lang="en-GH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sz="18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trend was the same for Mar 2025.</a:t>
            </a:r>
            <a:endParaRPr lang="en-GH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defTabSz="913303">
              <a:defRPr/>
            </a:pPr>
            <a:endParaRPr lang="en-US" sz="2400" dirty="0">
              <a:cs typeface="Calibri"/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AC23C81-401C-5AD3-041D-A9E1C99ED5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6612D9-2455-4B10-88F2-93270A67D0F3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07815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GB" sz="18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Food and non-alcoholic beverages category makeup 10.7 percentage points  of the overall year-on-year inflation of 21.2%, which translates into about 52% contribution to April inflation</a:t>
            </a:r>
            <a:endParaRPr lang="en-GH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GB" sz="18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This is followed by Housing, water, electricity, gas, and other fuels of 2.3 ppt, Clothing and footwears of 1.6 ppt and Transport of 1.6 ppt.</a:t>
            </a:r>
            <a:endParaRPr lang="en-GH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GH" sz="18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H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6612D9-2455-4B10-88F2-93270A67D0F3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75616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6A7DE0-2A37-87E7-FAD6-A79B6DE9D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D1A5F602-73D8-BAD8-53CF-2414795295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62050"/>
            <a:ext cx="5514975" cy="3136900"/>
          </a:xfrm>
        </p:spPr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749F824D-0F8F-B8A5-EF1A-3151D28642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08">
              <a:defRPr/>
            </a:pPr>
            <a:r>
              <a:rPr lang="en-US" sz="2400" dirty="0">
                <a:latin typeface="Raleway"/>
              </a:rPr>
              <a:t>Focusing on the food subclasses, we witnessed mixed dynamics.</a:t>
            </a:r>
          </a:p>
          <a:p>
            <a:pPr marL="342900" indent="-342900" defTabSz="914308">
              <a:buFont typeface="Wingdings" panose="05000000000000000000" pitchFamily="2" charset="2"/>
              <a:buChar char="§"/>
              <a:defRPr/>
            </a:pPr>
            <a:r>
              <a:rPr lang="en-US" sz="2400" dirty="0">
                <a:latin typeface="Raleway"/>
              </a:rPr>
              <a:t>The year-on-year inflation rate for live animal, meat and other parts of slaughtered land animals increased consistently from 20.0% in July 2024 to 30.4% in April 2025. </a:t>
            </a:r>
          </a:p>
          <a:p>
            <a:pPr marL="342900" indent="-342900" defTabSz="914308">
              <a:buFont typeface="Wingdings" panose="05000000000000000000" pitchFamily="2" charset="2"/>
              <a:buChar char="§"/>
              <a:defRPr/>
            </a:pPr>
            <a:r>
              <a:rPr lang="en-US" sz="2400" dirty="0">
                <a:latin typeface="Raleway"/>
              </a:rPr>
              <a:t>Similarly, cereals and cereal products recorded 27.1% in April 2025, up from a persistent increase of about 10.0% in July 2024.</a:t>
            </a:r>
          </a:p>
          <a:p>
            <a:pPr marL="342900" indent="-342900" defTabSz="914308">
              <a:buFont typeface="Wingdings" panose="05000000000000000000" pitchFamily="2" charset="2"/>
              <a:buChar char="§"/>
              <a:defRPr/>
            </a:pPr>
            <a:r>
              <a:rPr lang="en-US" sz="2400" dirty="0">
                <a:latin typeface="Raleway"/>
              </a:rPr>
              <a:t>Vegetable tubers plantain cooking bananas, and pulses category which has a higher weight has consistently decreased since January 2024</a:t>
            </a:r>
          </a:p>
          <a:p>
            <a:pPr marL="342900" indent="-342900" defTabSz="914308">
              <a:buFont typeface="Wingdings" panose="05000000000000000000" pitchFamily="2" charset="2"/>
              <a:buChar char="§"/>
              <a:defRPr/>
            </a:pPr>
            <a:r>
              <a:rPr lang="en-US" sz="2400" dirty="0">
                <a:latin typeface="Raleway"/>
              </a:rPr>
              <a:t>The rate for fish and other seafood group follows a similar pattern, declining consistently from 27.0% in February 2025 to 18.6% in April 2025</a:t>
            </a:r>
          </a:p>
          <a:p>
            <a:pPr marL="342900" indent="-342900" defTabSz="914308">
              <a:buFont typeface="Wingdings" panose="05000000000000000000" pitchFamily="2" charset="2"/>
              <a:buChar char="§"/>
              <a:defRPr/>
            </a:pPr>
            <a:r>
              <a:rPr lang="en-US" sz="2400" dirty="0">
                <a:latin typeface="Raleway"/>
              </a:rPr>
              <a:t>Except for fish and other seafood which saw a month-on-month deflation rate of 1.5%, the other food categories recorded an increase in the rate between March and April 2025.</a:t>
            </a:r>
            <a:endParaRPr lang="en-GB" sz="2400" dirty="0">
              <a:latin typeface="Raleway"/>
            </a:endParaRPr>
          </a:p>
          <a:p>
            <a:pPr defTabSz="914308">
              <a:defRPr/>
            </a:pPr>
            <a:endParaRPr lang="en-GB" sz="2400" dirty="0">
              <a:latin typeface="Raleway"/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0826EAC-5932-693A-DE7D-94C2D57FA1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6612D9-2455-4B10-88F2-93270A67D0F3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24265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Among the top 20 items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/>
              <a:t>Though Yam (66.1%)</a:t>
            </a:r>
            <a:r>
              <a:rPr lang="en-US" baseline="0" dirty="0"/>
              <a:t> </a:t>
            </a:r>
            <a:r>
              <a:rPr lang="en-US" dirty="0"/>
              <a:t>recorded a lower year-on-year inflation rate compared to Ginger (140.4%)</a:t>
            </a:r>
            <a:r>
              <a:rPr lang="en-US" baseline="0" dirty="0"/>
              <a:t> its contribution to the overall inflation for April 2025 is more than two times that of Ginger.</a:t>
            </a:r>
            <a:endParaRPr lang="en-US" dirty="0"/>
          </a:p>
          <a:p>
            <a:pPr marL="0" indent="0">
              <a:buFont typeface="Wingdings" panose="05000000000000000000" pitchFamily="2" charset="2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6612D9-2455-4B10-88F2-93270A67D0F3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9373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747713" y="1162050"/>
            <a:ext cx="5514975" cy="31369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 defTabSz="913303">
              <a:buFont typeface="Wingdings" panose="05000000000000000000" pitchFamily="2" charset="2"/>
              <a:buChar char="§"/>
              <a:defRPr/>
            </a:pPr>
            <a:r>
              <a:rPr lang="en-US" dirty="0">
                <a:latin typeface="+mn-lt"/>
              </a:rPr>
              <a:t>The Upper West Region recorded the highest overall inflation rate of 37.1% in April 2025, while Volta Region had the lowest rate of 18.3%.</a:t>
            </a:r>
          </a:p>
          <a:p>
            <a:pPr marL="342900" indent="-342900" defTabSz="913303">
              <a:buFont typeface="Wingdings" panose="05000000000000000000" pitchFamily="2" charset="2"/>
              <a:buChar char="§"/>
              <a:defRPr/>
            </a:pPr>
            <a:r>
              <a:rPr lang="en-US" dirty="0">
                <a:latin typeface="+mn-lt"/>
              </a:rPr>
              <a:t>Focusing on food inflation, the Upper West Region recorded the highest rate at 47.0%, followed closely by the Savannah Region at 43.7%, while the Central Region recorded the lowest rate at 18.8%.</a:t>
            </a:r>
          </a:p>
          <a:p>
            <a:pPr marL="342900" indent="-342900" defTabSz="913303">
              <a:buFont typeface="Wingdings" panose="05000000000000000000" pitchFamily="2" charset="2"/>
              <a:buChar char="§"/>
              <a:defRPr/>
            </a:pPr>
            <a:r>
              <a:rPr lang="en-US" dirty="0">
                <a:latin typeface="+mn-lt"/>
              </a:rPr>
              <a:t>Similarly, the Upper West Region recorded the highest non-food inflation rate at 28.7%, followed closely by the Upper East Region at 25.2%, while the Eastern Region registered the lowest rate at 14.9%.</a:t>
            </a:r>
            <a:endParaRPr lang="en-GB" dirty="0">
              <a:latin typeface="+mn-lt"/>
            </a:endParaRPr>
          </a:p>
          <a:p>
            <a:pPr defTabSz="914308">
              <a:defRPr/>
            </a:pPr>
            <a:endParaRPr lang="en-GB" dirty="0">
              <a:latin typeface="+mn-lt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6612D9-2455-4B10-88F2-93270A67D0F3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03041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baseline="0" dirty="0"/>
              <a:t>Housing, water, electricity, gas and other fuels (116.9%); Education services (57.4%); and food and non-alcoholic beverages (47.0%) recorded rates higher than the overall inflation for Upper West Region (37.1%).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baseline="0" dirty="0"/>
              <a:t>Inflation for Fish and other seafood (88.9%) and Oils and fats (55.4%) were higher than overall food inflation for Upper West Region (47.0%).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6612D9-2455-4B10-88F2-93270A67D0F3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06950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62050"/>
            <a:ext cx="5514975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/>
              <a:t>The national year on year inflation rate stood at 21.2% in April 2025, representing a decrease of 1.2 percentage points from the 22.4% recorded in March 2025.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/>
              <a:t>Food inflation stood at 25.0% in April 2025, down from 26.5% in March, indicating a 1.5 percentage point easing in food price pressures compared to last year.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/>
              <a:t>Non-food inflation stood at 17.9% in April 2025, slightly down from 18.7% in March, reflecting a 0.8 percentage point decline.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/>
              <a:t>Inflation rate for locally produced items in April 2025 was 22.7%, down from 24.0% in March 2025.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/>
              <a:t>We observed a one percentage point slowdown in the inflation rate for imported items, from 18.7% in March 2025 to 17.7% in April 2025.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/>
              <a:t>The Upper West Region maintained its position as the region with the highest overall inflation rate, recording 32.7% in April 2025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/>
              <a:t>Similarly, the Volta Region recorded the lowest inflation rate at 18.3%. </a:t>
            </a:r>
            <a:endParaRPr lang="en-G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6612D9-2455-4B10-88F2-93270A67D0F3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16357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62050"/>
            <a:ext cx="5514975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sz="2383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national month-on-month inflation rate stood at 0.8% in April 2025, representing a decrease of 1.2 percentage points compared with the 0.2% recorded in March 2025.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sz="2383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Food inflation accelerated by 1.1 percentage points to reach 0.9% in April 2025, following a deflationary rate of 0.2% in March 2025, indicating renewed food price pressures.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6612D9-2455-4B10-88F2-93270A67D0F3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00195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8C605A-D7B8-9BC9-8E7C-7C08B226CB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6BCBBC-9D33-02F8-26F1-3E560DEC57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62050"/>
            <a:ext cx="5514975" cy="3136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11B79BD-8528-4808-99F6-421A2FCFA4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789071-7CF0-7C02-45AB-FC8BE175B4B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612D9-2455-4B10-88F2-93270A67D0F3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27988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22561-3FF4-5702-35E3-8C9C07A396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5A1243-7163-92DB-1BA4-398344A311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62050"/>
            <a:ext cx="5514975" cy="3136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10C2908-72DF-69D3-2F83-76808587EE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30D229-D182-4BA7-6217-A38EDAA9815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612D9-2455-4B10-88F2-93270A67D0F3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8710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BCF273-C169-394B-232D-803873AF3C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6FDC5A-EF3E-A74A-C2FF-C76D899D1B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62050"/>
            <a:ext cx="5514975" cy="3136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ED373C-AD35-4AA9-1CEF-3843B3E090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BC2482-6F9B-F66F-53E1-04C1B9389C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612D9-2455-4B10-88F2-93270A67D0F3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986035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747713" y="1162050"/>
            <a:ext cx="5514975" cy="31369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1815548">
              <a:defRPr/>
            </a:pPr>
            <a:fld id="{D16612D9-2455-4B10-88F2-93270A67D0F3}" type="slidenum">
              <a:rPr lang="en-GB">
                <a:solidFill>
                  <a:prstClr val="black"/>
                </a:solidFill>
                <a:latin typeface="Calibri" panose="020F0502020204030204"/>
              </a:rPr>
              <a:pPr defTabSz="1815548">
                <a:defRPr/>
              </a:pPr>
              <a:t>21</a:t>
            </a:fld>
            <a:endParaRPr lang="en-GB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0409090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747713" y="1162050"/>
            <a:ext cx="5514975" cy="31369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6612D9-2455-4B10-88F2-93270A67D0F3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1476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B02EE2-0482-4E5A-8286-345E63C662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15060" y="2244726"/>
            <a:ext cx="18090356" cy="47752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DA763E77-8784-4206-8D91-8426BA3F17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15060" y="7204076"/>
            <a:ext cx="18090356" cy="3311524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7" indent="0" algn="ctr">
              <a:buNone/>
              <a:defRPr sz="1600"/>
            </a:lvl4pPr>
            <a:lvl5pPr marL="1828756" indent="0" algn="ctr">
              <a:buNone/>
              <a:defRPr sz="1600"/>
            </a:lvl5pPr>
            <a:lvl6pPr marL="2285945" indent="0" algn="ctr">
              <a:buNone/>
              <a:defRPr sz="1600"/>
            </a:lvl6pPr>
            <a:lvl7pPr marL="2743134" indent="0" algn="ctr">
              <a:buNone/>
              <a:defRPr sz="1600"/>
            </a:lvl7pPr>
            <a:lvl8pPr marL="3200323" indent="0" algn="ctr">
              <a:buNone/>
              <a:defRPr sz="1600"/>
            </a:lvl8pPr>
            <a:lvl9pPr marL="3657511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GB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C58B38C-EFF7-413F-BA73-6D30FCEC9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5BCD6-2A35-A345-9DB4-452FAABE835A}" type="datetime1">
              <a:rPr lang="en-US" smtClean="0"/>
              <a:t>5/7/25</a:t>
            </a:fld>
            <a:endParaRPr lang="en-GB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BD0FFD9-12C2-4341-A4CA-8EAB623B2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7th May 2025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03AB7B4-8A41-446F-A7A6-97347E42C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4F868-F828-472F-BCFA-81EF005179B6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0B595B76-562B-44E5-9969-79BEE9074E61}"/>
              </a:ext>
            </a:extLst>
          </p:cNvPr>
          <p:cNvSpPr/>
          <p:nvPr userDrawn="1"/>
        </p:nvSpPr>
        <p:spPr>
          <a:xfrm>
            <a:off x="2" y="0"/>
            <a:ext cx="24120475" cy="13716000"/>
          </a:xfrm>
          <a:prstGeom prst="rect">
            <a:avLst/>
          </a:prstGeom>
          <a:solidFill>
            <a:srgbClr val="382873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575"/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846EC28B-FDEF-4D2B-B836-F45B6134AE41}"/>
              </a:ext>
            </a:extLst>
          </p:cNvPr>
          <p:cNvSpPr txBox="1"/>
          <p:nvPr userDrawn="1"/>
        </p:nvSpPr>
        <p:spPr>
          <a:xfrm>
            <a:off x="122488" y="1641040"/>
            <a:ext cx="238754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>
                <a:solidFill>
                  <a:srgbClr val="CE1126"/>
                </a:solidFill>
                <a:latin typeface="Crimson Text" panose="02000503000000000000" pitchFamily="2" charset="0"/>
                <a:ea typeface="Cambria" panose="02040503050406030204" pitchFamily="18" charset="0"/>
              </a:rPr>
              <a:t>PRESS </a:t>
            </a:r>
          </a:p>
          <a:p>
            <a:pPr algn="ctr"/>
            <a:r>
              <a:rPr lang="en-GB" sz="6000" b="1">
                <a:solidFill>
                  <a:srgbClr val="CE1126"/>
                </a:solidFill>
                <a:latin typeface="Crimson Text" panose="02000503000000000000" pitchFamily="2" charset="0"/>
                <a:ea typeface="Cambria" panose="02040503050406030204" pitchFamily="18" charset="0"/>
              </a:rPr>
              <a:t>RELEASE</a:t>
            </a:r>
          </a:p>
        </p:txBody>
      </p:sp>
      <p:pic>
        <p:nvPicPr>
          <p:cNvPr id="13" name="Afbeelding 12" descr="Afbeelding met tekst, boek&#10;&#10;Automatisch gegenereerde beschrijving">
            <a:extLst>
              <a:ext uri="{FF2B5EF4-FFF2-40B4-BE49-F238E27FC236}">
                <a16:creationId xmlns:a16="http://schemas.microsoft.com/office/drawing/2014/main" id="{F430C907-0E0B-4BF8-B2E8-937406AE61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671" y="501962"/>
            <a:ext cx="6804977" cy="5717704"/>
          </a:xfrm>
          <a:prstGeom prst="rect">
            <a:avLst/>
          </a:prstGeom>
        </p:spPr>
      </p:pic>
      <p:pic>
        <p:nvPicPr>
          <p:cNvPr id="15" name="Afbeelding 14" descr="Afbeelding met teken, tekst, buiten&#10;&#10;Automatisch gegenereerde beschrijving">
            <a:extLst>
              <a:ext uri="{FF2B5EF4-FFF2-40B4-BE49-F238E27FC236}">
                <a16:creationId xmlns:a16="http://schemas.microsoft.com/office/drawing/2014/main" id="{6ABD3FB0-C4FE-40A4-AD35-947352C9B6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15762" y="641760"/>
            <a:ext cx="5726047" cy="571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43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CE5BC4-46FB-41ED-BDBA-EA1CFD5C5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823E9BE9-6021-4E6E-8C23-74B6AA83C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BAD62-21FD-9845-AC46-E6DB3DE5BE32}" type="datetime1">
              <a:rPr lang="en-US" smtClean="0"/>
              <a:t>5/7/25</a:t>
            </a:fld>
            <a:endParaRPr lang="en-GB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FB0A4635-0FE4-4DB4-AED5-29135D50B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7th May 2025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70BF83B5-63DF-42A6-9F4C-6369A7090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4F868-F828-472F-BCFA-81EF005179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28544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FEDAF555-5517-4635-8C18-E8768F59E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D6688-6899-0E41-B273-F9355D81D0E0}" type="datetime1">
              <a:rPr lang="en-US" smtClean="0"/>
              <a:t>5/7/25</a:t>
            </a:fld>
            <a:endParaRPr lang="en-GB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3FA34D8C-F194-405D-8BDE-5CF06F587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7th May 2025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5BFA185-D275-4BA1-B6E3-E3625D692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46683" y="12712705"/>
            <a:ext cx="5427107" cy="730250"/>
          </a:xfrm>
        </p:spPr>
        <p:txBody>
          <a:bodyPr/>
          <a:lstStyle>
            <a:lvl1pPr algn="ctr">
              <a:defRPr sz="2000">
                <a:solidFill>
                  <a:schemeClr val="bg1"/>
                </a:solidFill>
                <a:latin typeface="Raleway" pitchFamily="2" charset="0"/>
              </a:defRPr>
            </a:lvl1pPr>
          </a:lstStyle>
          <a:p>
            <a:fld id="{5A54F868-F828-472F-BCFA-81EF005179B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669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4C9890-CC63-4C56-9A46-08D5C4C76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1425" y="914400"/>
            <a:ext cx="7779480" cy="3200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7023023-E014-42A4-BBAB-BD24357AA8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54344" y="1974855"/>
            <a:ext cx="12210990" cy="97472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E69721B-C6B2-4C55-A2D4-ABABAED028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61425" y="4114800"/>
            <a:ext cx="7779480" cy="7623176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8" indent="0">
              <a:buNone/>
              <a:defRPr sz="1200"/>
            </a:lvl3pPr>
            <a:lvl4pPr marL="1371567" indent="0">
              <a:buNone/>
              <a:defRPr sz="1000"/>
            </a:lvl4pPr>
            <a:lvl5pPr marL="1828756" indent="0">
              <a:buNone/>
              <a:defRPr sz="1000"/>
            </a:lvl5pPr>
            <a:lvl6pPr marL="2285945" indent="0">
              <a:buNone/>
              <a:defRPr sz="1000"/>
            </a:lvl6pPr>
            <a:lvl7pPr marL="2743134" indent="0">
              <a:buNone/>
              <a:defRPr sz="1000"/>
            </a:lvl7pPr>
            <a:lvl8pPr marL="3200323" indent="0">
              <a:buNone/>
              <a:defRPr sz="1000"/>
            </a:lvl8pPr>
            <a:lvl9pPr marL="3657511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A7DF45B9-AC6D-43FD-94C6-91A85EBF3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D999F-C280-3149-9D14-1D9218D2E0B3}" type="datetime1">
              <a:rPr lang="en-US" smtClean="0"/>
              <a:t>5/7/25</a:t>
            </a:fld>
            <a:endParaRPr lang="en-GB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66312736-11B9-4A6A-B4DF-E18FF5DBF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7th May 2025</a:t>
            </a:r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370F4D33-657E-4D60-AAA2-A67CC3273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4F868-F828-472F-BCFA-81EF005179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9525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B4BCF7-4128-48E8-B8F7-9D1DA4A53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1425" y="914400"/>
            <a:ext cx="7779480" cy="3200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B070FFDF-1A0B-413C-BE49-2A638EA23D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0254344" y="1974855"/>
            <a:ext cx="12210990" cy="974725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8" indent="0">
              <a:buNone/>
              <a:defRPr sz="2400"/>
            </a:lvl3pPr>
            <a:lvl4pPr marL="1371567" indent="0">
              <a:buNone/>
              <a:defRPr sz="2000"/>
            </a:lvl4pPr>
            <a:lvl5pPr marL="1828756" indent="0">
              <a:buNone/>
              <a:defRPr sz="2000"/>
            </a:lvl5pPr>
            <a:lvl6pPr marL="2285945" indent="0">
              <a:buNone/>
              <a:defRPr sz="2000"/>
            </a:lvl6pPr>
            <a:lvl7pPr marL="2743134" indent="0">
              <a:buNone/>
              <a:defRPr sz="2000"/>
            </a:lvl7pPr>
            <a:lvl8pPr marL="3200323" indent="0">
              <a:buNone/>
              <a:defRPr sz="2000"/>
            </a:lvl8pPr>
            <a:lvl9pPr marL="3657511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E8BC8EA-3479-44C9-9FB9-AFF5134824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61425" y="4114800"/>
            <a:ext cx="7779480" cy="7623176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8" indent="0">
              <a:buNone/>
              <a:defRPr sz="1200"/>
            </a:lvl3pPr>
            <a:lvl4pPr marL="1371567" indent="0">
              <a:buNone/>
              <a:defRPr sz="1000"/>
            </a:lvl4pPr>
            <a:lvl5pPr marL="1828756" indent="0">
              <a:buNone/>
              <a:defRPr sz="1000"/>
            </a:lvl5pPr>
            <a:lvl6pPr marL="2285945" indent="0">
              <a:buNone/>
              <a:defRPr sz="1000"/>
            </a:lvl6pPr>
            <a:lvl7pPr marL="2743134" indent="0">
              <a:buNone/>
              <a:defRPr sz="1000"/>
            </a:lvl7pPr>
            <a:lvl8pPr marL="3200323" indent="0">
              <a:buNone/>
              <a:defRPr sz="1000"/>
            </a:lvl8pPr>
            <a:lvl9pPr marL="3657511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9C742705-85FD-4E62-9D62-34A8D3600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7E576-0613-524B-AC71-280195682691}" type="datetime1">
              <a:rPr lang="en-US" smtClean="0"/>
              <a:t>5/7/25</a:t>
            </a:fld>
            <a:endParaRPr lang="en-GB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44BD5EF7-8676-4DFF-893A-6D0F782A7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7th May 2025</a:t>
            </a:r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C976D9A-3F69-472E-99C1-2DC6C0DDF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4F868-F828-472F-BCFA-81EF005179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02444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2C7DDC-38A3-414B-B627-F5CE335F9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32B3D90-4C4A-4E9E-8E0D-B3211FD8EF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DA0936B-FA89-4361-B210-A9CAC8887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E94A0-6505-4B4E-A4BD-4F8A6AE5E7A6}" type="datetime1">
              <a:rPr lang="en-US" smtClean="0"/>
              <a:t>5/7/25</a:t>
            </a:fld>
            <a:endParaRPr lang="en-GB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2F6C4C5-AF56-45D2-B738-E6FD067945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7th May 2025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DE09A5A-4235-4756-971A-6420C5729C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4F868-F828-472F-BCFA-81EF005179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7474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CDDE3D92-1074-4A2E-9E6C-692004B734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7261215" y="730250"/>
            <a:ext cx="5200977" cy="11623676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D269CF62-A716-4F81-A884-28C6F90125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658283" y="730250"/>
            <a:ext cx="15301426" cy="11623676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8114B08-E388-4AFF-88D9-129D705DE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950B1-80BF-124B-8839-7FE7C4AF31C2}" type="datetime1">
              <a:rPr lang="en-US" smtClean="0"/>
              <a:t>5/7/25</a:t>
            </a:fld>
            <a:endParaRPr lang="en-GB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A2F76CB-99FC-42A8-B9A2-03EC9FE1A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7th May 2025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6AF27C7-9262-4D50-85FC-FA3A69675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4F868-F828-472F-BCFA-81EF005179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290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E19216-9275-412C-84DB-B46288DFB5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15060" y="2244726"/>
            <a:ext cx="18090356" cy="47752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34665CDB-B218-4EBE-9E19-0CF8F2D536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15060" y="7204076"/>
            <a:ext cx="18090356" cy="3311524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7" indent="0" algn="ctr">
              <a:buNone/>
              <a:defRPr sz="1600"/>
            </a:lvl4pPr>
            <a:lvl5pPr marL="1828756" indent="0" algn="ctr">
              <a:buNone/>
              <a:defRPr sz="1600"/>
            </a:lvl5pPr>
            <a:lvl6pPr marL="2285945" indent="0" algn="ctr">
              <a:buNone/>
              <a:defRPr sz="1600"/>
            </a:lvl6pPr>
            <a:lvl7pPr marL="2743134" indent="0" algn="ctr">
              <a:buNone/>
              <a:defRPr sz="1600"/>
            </a:lvl7pPr>
            <a:lvl8pPr marL="3200323" indent="0" algn="ctr">
              <a:buNone/>
              <a:defRPr sz="1600"/>
            </a:lvl8pPr>
            <a:lvl9pPr marL="3657511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GB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3A80640-1E62-483E-BF9E-FDB5B87B4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A55FC-4291-994A-B0DA-390CB89C73D0}" type="datetime1">
              <a:rPr lang="en-US" smtClean="0"/>
              <a:t>5/7/25</a:t>
            </a:fld>
            <a:endParaRPr lang="en-GB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E21D783-36EF-4831-BA37-2E3E69DEB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7th May 2025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097C716-8F71-4F25-94F2-6EC830D77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1D7CF-8AF2-4758-8F25-33F3E0E134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4417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6B93F0-A4C6-42CC-82F0-5C3A33F39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91F6F7D-BBBB-4877-84F5-1A032D6098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61925F2-8F95-4E9D-A068-A958218C1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C76D1-8F49-454D-95ED-28EB3CAE86BB}" type="datetime1">
              <a:rPr lang="en-US" smtClean="0"/>
              <a:t>5/7/25</a:t>
            </a:fld>
            <a:endParaRPr lang="en-GB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AC99CA4-33EF-48C3-A996-8ED31D225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7th May 2025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832A3D3-6D1A-41EB-A902-6EBBCC9F3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1D7CF-8AF2-4758-8F25-33F3E0E134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4232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E77693-E8DC-4F71-9B53-693EE24C9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5720" y="3419481"/>
            <a:ext cx="20803910" cy="5705474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C8FDF14-35DE-4AB8-ADEA-48752CD85C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45720" y="9178931"/>
            <a:ext cx="20803910" cy="300037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1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8E0CB26-E796-4FB4-9934-995ADC12AF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BF378-948E-0F4A-8FD1-E4C03A62BBE2}" type="datetime1">
              <a:rPr lang="en-US" smtClean="0"/>
              <a:t>5/7/25</a:t>
            </a:fld>
            <a:endParaRPr lang="en-GB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0564F2E-3DE3-4EC7-97C9-2CE840E4C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7th May 2025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439161B-D7C7-4503-9E50-573C848FF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1D7CF-8AF2-4758-8F25-33F3E0E134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589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E2839D-2206-4DB9-8C62-BA102A651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4128228-AA6B-4180-80CD-5DD58603AE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58283" y="3651252"/>
            <a:ext cx="10251202" cy="8702676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0F254E08-43A5-47C4-81A9-B31965B6A4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210990" y="3651252"/>
            <a:ext cx="10251202" cy="8702676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42E49524-EB64-4470-AECC-090735D3FA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BCB09-AF3A-A649-9493-B8D65D352691}" type="datetime1">
              <a:rPr lang="en-US" smtClean="0"/>
              <a:t>5/7/25</a:t>
            </a:fld>
            <a:endParaRPr lang="en-GB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0D885207-60E6-4662-AC31-9FB3C35F9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7th May 2025</a:t>
            </a:r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70DF29A-2B98-48E5-9B80-1AA4FB133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1D7CF-8AF2-4758-8F25-33F3E0E134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97998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04D995-F629-40E1-9BFA-BE6FC4476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1424" y="730255"/>
            <a:ext cx="20803910" cy="2651126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4391238-ECC1-47F0-A386-5B3034FC64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61429" y="3362326"/>
            <a:ext cx="10204091" cy="164782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7" indent="0">
              <a:buNone/>
              <a:defRPr sz="1600" b="1"/>
            </a:lvl4pPr>
            <a:lvl5pPr marL="1828756" indent="0">
              <a:buNone/>
              <a:defRPr sz="1600" b="1"/>
            </a:lvl5pPr>
            <a:lvl6pPr marL="2285945" indent="0">
              <a:buNone/>
              <a:defRPr sz="1600" b="1"/>
            </a:lvl6pPr>
            <a:lvl7pPr marL="2743134" indent="0">
              <a:buNone/>
              <a:defRPr sz="1600" b="1"/>
            </a:lvl7pPr>
            <a:lvl8pPr marL="3200323" indent="0">
              <a:buNone/>
              <a:defRPr sz="1600" b="1"/>
            </a:lvl8pPr>
            <a:lvl9pPr marL="3657511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22C6D1C-DAA8-4C20-B7D3-2DCBA7D45D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61429" y="5010150"/>
            <a:ext cx="10204091" cy="7369176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404AC124-A542-4C28-8C2A-F86BC47987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2210990" y="3362326"/>
            <a:ext cx="10254344" cy="164782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7" indent="0">
              <a:buNone/>
              <a:defRPr sz="1600" b="1"/>
            </a:lvl4pPr>
            <a:lvl5pPr marL="1828756" indent="0">
              <a:buNone/>
              <a:defRPr sz="1600" b="1"/>
            </a:lvl5pPr>
            <a:lvl6pPr marL="2285945" indent="0">
              <a:buNone/>
              <a:defRPr sz="1600" b="1"/>
            </a:lvl6pPr>
            <a:lvl7pPr marL="2743134" indent="0">
              <a:buNone/>
              <a:defRPr sz="1600" b="1"/>
            </a:lvl7pPr>
            <a:lvl8pPr marL="3200323" indent="0">
              <a:buNone/>
              <a:defRPr sz="1600" b="1"/>
            </a:lvl8pPr>
            <a:lvl9pPr marL="3657511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FDAB7C6B-FBE7-47ED-855B-51372C5DF0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2210990" y="5010150"/>
            <a:ext cx="10254344" cy="7369176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E58AF54B-A2D1-4EF2-82DD-50DF557A8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A0799-1931-5941-A646-4486C2392E7A}" type="datetime1">
              <a:rPr lang="en-US" smtClean="0"/>
              <a:t>5/7/25</a:t>
            </a:fld>
            <a:endParaRPr lang="en-GB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FB63B45D-CE24-491D-A8C3-25037AA7C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7th May 2025</a:t>
            </a:r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F6BADE8F-3669-423E-BF65-6F85B806C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1D7CF-8AF2-4758-8F25-33F3E0E134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41005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B91912-C215-4752-8103-057E27163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02F6D7F4-B9D8-4536-BFCD-4E6490E20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FF7C9-451C-A34D-9964-091CEB241DC5}" type="datetime1">
              <a:rPr lang="en-US" smtClean="0"/>
              <a:t>5/7/25</a:t>
            </a:fld>
            <a:endParaRPr lang="en-GB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7648D00D-EB3D-471A-9043-0271CAC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7th May 2025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71D026EF-0740-433B-A0C0-73265A7BC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1D7CF-8AF2-4758-8F25-33F3E0E134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44715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1A817220-86C2-4A41-B42E-DEEDE4438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6C378-CD18-1642-B7BB-7DBF0940AAB1}" type="datetime1">
              <a:rPr lang="en-US" smtClean="0"/>
              <a:t>5/7/25</a:t>
            </a:fld>
            <a:endParaRPr lang="en-GB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8044D9C-826B-4898-A07C-4291F588D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7th May 2025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82949E6-996C-42FE-AFFA-F97E57575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1D7CF-8AF2-4758-8F25-33F3E0E134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14727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BD673B-EA8F-4D30-A775-7D1061C11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1425" y="914400"/>
            <a:ext cx="7779480" cy="3200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A8C8935-A843-45F4-9EE5-78C34E0ECB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54344" y="1974855"/>
            <a:ext cx="12210990" cy="97472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8F2FD77A-31BD-46A6-90D8-C615B14E60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61425" y="4114800"/>
            <a:ext cx="7779480" cy="7623176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8" indent="0">
              <a:buNone/>
              <a:defRPr sz="1200"/>
            </a:lvl3pPr>
            <a:lvl4pPr marL="1371567" indent="0">
              <a:buNone/>
              <a:defRPr sz="1000"/>
            </a:lvl4pPr>
            <a:lvl5pPr marL="1828756" indent="0">
              <a:buNone/>
              <a:defRPr sz="1000"/>
            </a:lvl5pPr>
            <a:lvl6pPr marL="2285945" indent="0">
              <a:buNone/>
              <a:defRPr sz="1000"/>
            </a:lvl6pPr>
            <a:lvl7pPr marL="2743134" indent="0">
              <a:buNone/>
              <a:defRPr sz="1000"/>
            </a:lvl7pPr>
            <a:lvl8pPr marL="3200323" indent="0">
              <a:buNone/>
              <a:defRPr sz="1000"/>
            </a:lvl8pPr>
            <a:lvl9pPr marL="3657511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46DBCEBB-EC7D-462E-939B-748A0DDE8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F9885-055A-7C4E-8348-E097792FBF8F}" type="datetime1">
              <a:rPr lang="en-US" smtClean="0"/>
              <a:t>5/7/25</a:t>
            </a:fld>
            <a:endParaRPr lang="en-GB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CAB0B17F-D1C9-40D4-9910-6C29FB9CF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7th May 2025</a:t>
            </a:r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32050A7-9E83-4255-9A3E-04F452DF5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1D7CF-8AF2-4758-8F25-33F3E0E134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39236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091828-7D2B-4254-B706-B7C5DC5F8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1425" y="914400"/>
            <a:ext cx="7779480" cy="3200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3505B510-19D4-4A55-BE30-9DC82B0626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0254344" y="1974855"/>
            <a:ext cx="12210990" cy="974725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8" indent="0">
              <a:buNone/>
              <a:defRPr sz="2400"/>
            </a:lvl3pPr>
            <a:lvl4pPr marL="1371567" indent="0">
              <a:buNone/>
              <a:defRPr sz="2000"/>
            </a:lvl4pPr>
            <a:lvl5pPr marL="1828756" indent="0">
              <a:buNone/>
              <a:defRPr sz="2000"/>
            </a:lvl5pPr>
            <a:lvl6pPr marL="2285945" indent="0">
              <a:buNone/>
              <a:defRPr sz="2000"/>
            </a:lvl6pPr>
            <a:lvl7pPr marL="2743134" indent="0">
              <a:buNone/>
              <a:defRPr sz="2000"/>
            </a:lvl7pPr>
            <a:lvl8pPr marL="3200323" indent="0">
              <a:buNone/>
              <a:defRPr sz="2000"/>
            </a:lvl8pPr>
            <a:lvl9pPr marL="3657511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54E8A9FC-E459-4ACC-8670-CB43BE6E07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61425" y="4114800"/>
            <a:ext cx="7779480" cy="7623176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8" indent="0">
              <a:buNone/>
              <a:defRPr sz="1200"/>
            </a:lvl3pPr>
            <a:lvl4pPr marL="1371567" indent="0">
              <a:buNone/>
              <a:defRPr sz="1000"/>
            </a:lvl4pPr>
            <a:lvl5pPr marL="1828756" indent="0">
              <a:buNone/>
              <a:defRPr sz="1000"/>
            </a:lvl5pPr>
            <a:lvl6pPr marL="2285945" indent="0">
              <a:buNone/>
              <a:defRPr sz="1000"/>
            </a:lvl6pPr>
            <a:lvl7pPr marL="2743134" indent="0">
              <a:buNone/>
              <a:defRPr sz="1000"/>
            </a:lvl7pPr>
            <a:lvl8pPr marL="3200323" indent="0">
              <a:buNone/>
              <a:defRPr sz="1000"/>
            </a:lvl8pPr>
            <a:lvl9pPr marL="3657511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5DA9A0F6-5F99-49CA-8DEC-84BF3ABDA0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85AAF-0999-C24A-9204-008DE3C2DACA}" type="datetime1">
              <a:rPr lang="en-US" smtClean="0"/>
              <a:t>5/7/25</a:t>
            </a:fld>
            <a:endParaRPr lang="en-GB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937CD8C-B829-49C4-8CEA-086A3640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7th May 2025</a:t>
            </a:r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2CF9C3A-F065-4816-92A8-7FE528306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1D7CF-8AF2-4758-8F25-33F3E0E134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0531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4C9E27-9954-4557-A9FA-4AF62E2F2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97B12E94-E452-40B3-AFA9-52CF10CF8C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347990E-0B39-463F-81C9-CC7DAD8F3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E95B3-B22B-5E49-8EC5-2C7F04B8AF10}" type="datetime1">
              <a:rPr lang="en-US" smtClean="0"/>
              <a:t>5/7/25</a:t>
            </a:fld>
            <a:endParaRPr lang="en-GB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05F2EBA-525F-47EE-A48D-A8CA73958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7th May 2025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9EB77B8-E5CB-4905-B7B2-83BD64DBA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1D7CF-8AF2-4758-8F25-33F3E0E134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00884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F369A613-2383-4705-94FC-583F00A631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7261215" y="730250"/>
            <a:ext cx="5200977" cy="11623676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CAFBCD3-FB14-4889-9F8E-C150F86D39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658283" y="730250"/>
            <a:ext cx="15301426" cy="11623676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ED4B336-2183-4675-967B-C2EF9A01F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68BCD-0075-3043-A8A5-28FB1B74F4C5}" type="datetime1">
              <a:rPr lang="en-US" smtClean="0"/>
              <a:t>5/7/25</a:t>
            </a:fld>
            <a:endParaRPr lang="en-GB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35691B2-EA43-481B-AD13-155A2DA7D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7th May 2025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2533EEB-5B7A-47A9-85FF-54CFF8F07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1D7CF-8AF2-4758-8F25-33F3E0E134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94904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3377" y="2244726"/>
            <a:ext cx="12496260" cy="47752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3377" y="7204076"/>
            <a:ext cx="12496260" cy="3311524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FC1F12-6714-6043-8943-088B0D348AB9}" type="datetime1">
              <a:rPr lang="en-US" smtClean="0"/>
              <a:t>5/7/25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7th May 2025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ACEF5A-831C-E149-AD74-3E1CD52B2A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1491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256DA2-13C8-D24B-AF8A-33708006F3C2}" type="datetime1">
              <a:rPr lang="en-US" smtClean="0"/>
              <a:t>5/7/25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7th May 2025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08FBC5-ED23-2943-9810-ABC0351CB0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9195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720" y="3419479"/>
            <a:ext cx="20803910" cy="5705474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45720" y="9178929"/>
            <a:ext cx="20803910" cy="300037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2A404-E9B9-F247-A043-D5B6C86F0FA7}" type="datetime1">
              <a:rPr lang="en-US" smtClean="0"/>
              <a:t>5/7/25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7th May 2025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42870D-59FD-3147-A418-DBCE21DE60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8790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58283" y="3651250"/>
            <a:ext cx="10251202" cy="87026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210990" y="3651250"/>
            <a:ext cx="10251202" cy="87026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84F58E-79DC-4C4B-AE6A-F9D79031BB82}" type="datetime1">
              <a:rPr lang="en-US" smtClean="0"/>
              <a:t>5/7/25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7th May 2025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F836B9-7789-7647-86AC-A216ADAC25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9975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1424" y="730253"/>
            <a:ext cx="20803910" cy="265112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1427" y="3362326"/>
            <a:ext cx="10204091" cy="164782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61427" y="5010150"/>
            <a:ext cx="10204091" cy="7369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210990" y="3362326"/>
            <a:ext cx="10254344" cy="164782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210990" y="5010150"/>
            <a:ext cx="10254344" cy="7369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2D9C95-210B-C24A-AA25-A9EA62754CBE}" type="datetime1">
              <a:rPr lang="en-US" smtClean="0"/>
              <a:t>5/7/25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7th May 2025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DECD12-9136-3A4F-B4C4-11C5060CF9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2966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58D1D6-95B6-4643-B5F9-F9C579FEED2B}" type="datetime1">
              <a:rPr lang="en-US" smtClean="0"/>
              <a:t>5/7/25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7th May 2025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59F139-11E4-6447-9958-7CDD114E60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7845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BD407E-95FD-6747-A79A-B28826C216F1}" type="datetime1">
              <a:rPr lang="en-US" smtClean="0"/>
              <a:t>5/7/25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7th May 2025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6AA1F-C6BF-D842-B347-B73BE97E5B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7340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1425" y="914400"/>
            <a:ext cx="7779480" cy="3200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54344" y="1974853"/>
            <a:ext cx="12210990" cy="97472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61425" y="4114800"/>
            <a:ext cx="7779480" cy="762317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D25627-5295-C34B-9D0F-4DDD8DC21FA6}" type="datetime1">
              <a:rPr lang="en-US" smtClean="0"/>
              <a:t>5/7/25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7th May 2025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AB444F-79E3-8D42-97EE-4E7C485D03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10086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1425" y="914400"/>
            <a:ext cx="7779480" cy="3200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254344" y="1974853"/>
            <a:ext cx="12210990" cy="974725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61425" y="4114800"/>
            <a:ext cx="7779480" cy="762317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E3C018-5611-834C-A48B-2559E94D8469}" type="datetime1">
              <a:rPr lang="en-US" smtClean="0"/>
              <a:t>5/7/25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7th May 2025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13569B-C63C-EF44-BCAE-6D85929A98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68621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947AD2-2C22-0E48-A1F5-2CE5BFFB2C21}" type="datetime1">
              <a:rPr lang="en-US" smtClean="0"/>
              <a:t>5/7/25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7th May 2025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E93ABD-7FF0-C844-90D7-AC600855E2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56830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261215" y="730250"/>
            <a:ext cx="5200977" cy="1162367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58283" y="730250"/>
            <a:ext cx="15301426" cy="1162367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9CC7F4-2B9E-E04F-91D8-C453C73C860C}" type="datetime1">
              <a:rPr lang="en-US" smtClean="0"/>
              <a:t>5/7/25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7th May 2025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16F82F-32CE-8C46-BD09-02EC3A4AF3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57201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41953" y="5907165"/>
            <a:ext cx="15636569" cy="2651126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1B5381-36BF-6748-ACBF-B393469204C8}" type="datetime1">
              <a:rPr lang="en-US" smtClean="0"/>
              <a:t>5/7/25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7th May 2025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3147D4-F1CC-4F4A-A2DC-4FDA7B1114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03208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B02EE2-0482-4E5A-8286-345E63C662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15060" y="2244726"/>
            <a:ext cx="18090356" cy="47752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DA763E77-8784-4206-8D91-8426BA3F17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15060" y="7204076"/>
            <a:ext cx="18090356" cy="3311524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GB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C58B38C-EFF7-413F-BA73-6D30FCEC9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5BEF3-0F14-CE43-9C02-AB1906262EB6}" type="datetime1">
              <a:rPr lang="en-US" smtClean="0"/>
              <a:t>5/7/25</a:t>
            </a:fld>
            <a:endParaRPr lang="en-GB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BD0FFD9-12C2-4341-A4CA-8EAB623B2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7th May 2025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03AB7B4-8A41-446F-A7A6-97347E42C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4F868-F828-472F-BCFA-81EF005179B6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0B595B76-562B-44E5-9969-79BEE9074E61}"/>
              </a:ext>
            </a:extLst>
          </p:cNvPr>
          <p:cNvSpPr/>
          <p:nvPr userDrawn="1"/>
        </p:nvSpPr>
        <p:spPr>
          <a:xfrm>
            <a:off x="2" y="0"/>
            <a:ext cx="24120475" cy="13716000"/>
          </a:xfrm>
          <a:prstGeom prst="rect">
            <a:avLst/>
          </a:prstGeom>
          <a:solidFill>
            <a:srgbClr val="382873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575"/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846EC28B-FDEF-4D2B-B836-F45B6134AE41}"/>
              </a:ext>
            </a:extLst>
          </p:cNvPr>
          <p:cNvSpPr txBox="1"/>
          <p:nvPr userDrawn="1"/>
        </p:nvSpPr>
        <p:spPr>
          <a:xfrm>
            <a:off x="122488" y="1641038"/>
            <a:ext cx="238754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>
                <a:solidFill>
                  <a:srgbClr val="CE1126"/>
                </a:solidFill>
                <a:latin typeface="Crimson Text" panose="02000503000000000000" pitchFamily="2" charset="0"/>
                <a:ea typeface="Cambria" panose="02040503050406030204" pitchFamily="18" charset="0"/>
              </a:rPr>
              <a:t>PRESS </a:t>
            </a:r>
          </a:p>
          <a:p>
            <a:pPr algn="ctr"/>
            <a:r>
              <a:rPr lang="en-GB" sz="6000" b="1">
                <a:solidFill>
                  <a:srgbClr val="CE1126"/>
                </a:solidFill>
                <a:latin typeface="Crimson Text" panose="02000503000000000000" pitchFamily="2" charset="0"/>
                <a:ea typeface="Cambria" panose="02040503050406030204" pitchFamily="18" charset="0"/>
              </a:rPr>
              <a:t>RELEASE</a:t>
            </a:r>
          </a:p>
        </p:txBody>
      </p:sp>
      <p:pic>
        <p:nvPicPr>
          <p:cNvPr id="13" name="Afbeelding 12" descr="Afbeelding met tekst, boek&#10;&#10;Automatisch gegenereerde beschrijving">
            <a:extLst>
              <a:ext uri="{FF2B5EF4-FFF2-40B4-BE49-F238E27FC236}">
                <a16:creationId xmlns:a16="http://schemas.microsoft.com/office/drawing/2014/main" id="{F430C907-0E0B-4BF8-B2E8-937406AE61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671" y="501962"/>
            <a:ext cx="6804977" cy="5717704"/>
          </a:xfrm>
          <a:prstGeom prst="rect">
            <a:avLst/>
          </a:prstGeom>
        </p:spPr>
      </p:pic>
      <p:pic>
        <p:nvPicPr>
          <p:cNvPr id="15" name="Afbeelding 14" descr="Afbeelding met teken, tekst, buiten&#10;&#10;Automatisch gegenereerde beschrijving">
            <a:extLst>
              <a:ext uri="{FF2B5EF4-FFF2-40B4-BE49-F238E27FC236}">
                <a16:creationId xmlns:a16="http://schemas.microsoft.com/office/drawing/2014/main" id="{6ABD3FB0-C4FE-40A4-AD35-947352C9B6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15760" y="641760"/>
            <a:ext cx="5726047" cy="571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26319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CE5BC4-46FB-41ED-BDBA-EA1CFD5C5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823E9BE9-6021-4E6E-8C23-74B6AA83C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D8CCB-D425-EA4C-8F57-523EABEACB27}" type="datetime1">
              <a:rPr lang="en-US" smtClean="0"/>
              <a:t>5/7/25</a:t>
            </a:fld>
            <a:endParaRPr lang="en-GB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FB0A4635-0FE4-4DB4-AED5-29135D50B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7th May 2025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70BF83B5-63DF-42A6-9F4C-6369A7090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4F868-F828-472F-BCFA-81EF005179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481879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FEDAF555-5517-4635-8C18-E8768F59E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B53E6-808D-F141-A0BB-1CF904DF9536}" type="datetime1">
              <a:rPr lang="en-US" smtClean="0"/>
              <a:t>5/7/25</a:t>
            </a:fld>
            <a:endParaRPr lang="en-GB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3FA34D8C-F194-405D-8BDE-5CF06F587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7th May 2025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5BFA185-D275-4BA1-B6E3-E3625D692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035085" y="12712703"/>
            <a:ext cx="5427107" cy="730250"/>
          </a:xfrm>
        </p:spPr>
        <p:txBody>
          <a:bodyPr/>
          <a:lstStyle/>
          <a:p>
            <a:fld id="{5A54F868-F828-472F-BCFA-81EF005179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103680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4C9890-CC63-4C56-9A46-08D5C4C76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1425" y="914400"/>
            <a:ext cx="7779480" cy="3200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7023023-E014-42A4-BBAB-BD24357AA8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54344" y="1974853"/>
            <a:ext cx="12210990" cy="97472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E69721B-C6B2-4C55-A2D4-ABABAED028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61425" y="4114800"/>
            <a:ext cx="7779480" cy="762317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A7DF45B9-AC6D-43FD-94C6-91A85EBF3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07011-5022-C94D-9235-05EC77A57615}" type="datetime1">
              <a:rPr lang="en-US" smtClean="0"/>
              <a:t>5/7/25</a:t>
            </a:fld>
            <a:endParaRPr lang="en-GB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66312736-11B9-4A6A-B4DF-E18FF5DBF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7th May 2025</a:t>
            </a:r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370F4D33-657E-4D60-AAA2-A67CC3273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4F868-F828-472F-BCFA-81EF005179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40807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B4BCF7-4128-48E8-B8F7-9D1DA4A53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1425" y="914400"/>
            <a:ext cx="7779480" cy="3200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B070FFDF-1A0B-413C-BE49-2A638EA23D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0254344" y="1974853"/>
            <a:ext cx="12210990" cy="9747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E8BC8EA-3479-44C9-9FB9-AFF5134824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61425" y="4114800"/>
            <a:ext cx="7779480" cy="762317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9C742705-85FD-4E62-9D62-34A8D3600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9EBAD-6272-D44D-96BE-B87F32D1D54C}" type="datetime1">
              <a:rPr lang="en-US" smtClean="0"/>
              <a:t>5/7/25</a:t>
            </a:fld>
            <a:endParaRPr lang="en-GB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44BD5EF7-8676-4DFF-893A-6D0F782A7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7th May 2025</a:t>
            </a:r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C976D9A-3F69-472E-99C1-2DC6C0DDF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4F868-F828-472F-BCFA-81EF005179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976080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2C7DDC-38A3-414B-B627-F5CE335F9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32B3D90-4C4A-4E9E-8E0D-B3211FD8EF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DA0936B-FA89-4361-B210-A9CAC8887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40C72-ACE6-F942-813C-9E647F8C75B1}" type="datetime1">
              <a:rPr lang="en-US" smtClean="0"/>
              <a:t>5/7/25</a:t>
            </a:fld>
            <a:endParaRPr lang="en-GB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2F6C4C5-AF56-45D2-B738-E6FD067945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7th May 2025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DE09A5A-4235-4756-971A-6420C5729C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4F868-F828-472F-BCFA-81EF005179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192857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CDDE3D92-1074-4A2E-9E6C-692004B734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7261215" y="730250"/>
            <a:ext cx="5200977" cy="11623676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D269CF62-A716-4F81-A884-28C6F90125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658283" y="730250"/>
            <a:ext cx="15301426" cy="11623676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8114B08-E388-4AFF-88D9-129D705DE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B4372-FBAC-DE4E-AFCC-74298321302A}" type="datetime1">
              <a:rPr lang="en-US" smtClean="0"/>
              <a:t>5/7/25</a:t>
            </a:fld>
            <a:endParaRPr lang="en-GB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A2F76CB-99FC-42A8-B9A2-03EC9FE1A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7th May 2025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6AF27C7-9262-4D50-85FC-FA3A69675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4F868-F828-472F-BCFA-81EF005179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4051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5.xml"/><Relationship Id="rId4" Type="http://schemas.openxmlformats.org/officeDocument/2006/relationships/slideLayout" Target="../slideLayouts/slideLayout3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FD319831-A940-49C3-9448-2A67A9089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8283" y="730255"/>
            <a:ext cx="2080391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6897573-D04C-47D6-A35E-296F009B51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58283" y="3651252"/>
            <a:ext cx="2080391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319A2FC-F61B-464E-94F3-E635677C8B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58283" y="12712705"/>
            <a:ext cx="542710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79DA4B-F99D-874B-9CF1-0033BDF627D6}" type="datetime1">
              <a:rPr lang="en-US" smtClean="0"/>
              <a:t>5/7/25</a:t>
            </a:fld>
            <a:endParaRPr lang="en-GB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CA98F8F-373C-43C9-A39F-0D4F8AB68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989908" y="12712705"/>
            <a:ext cx="814066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7th May 2025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23591C6-29A5-4096-9B99-DF8DA17B0E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035085" y="12712705"/>
            <a:ext cx="542710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54F868-F828-472F-BCFA-81EF005179B6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AD9AF603-83A2-45F0-93F2-49DF7DB48662}"/>
              </a:ext>
            </a:extLst>
          </p:cNvPr>
          <p:cNvSpPr/>
          <p:nvPr userDrawn="1"/>
        </p:nvSpPr>
        <p:spPr>
          <a:xfrm>
            <a:off x="2" y="12077700"/>
            <a:ext cx="24120475" cy="1638300"/>
          </a:xfrm>
          <a:prstGeom prst="rect">
            <a:avLst/>
          </a:prstGeom>
          <a:solidFill>
            <a:srgbClr val="382873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575"/>
          </a:p>
        </p:txBody>
      </p:sp>
      <p:pic>
        <p:nvPicPr>
          <p:cNvPr id="8" name="Afbeelding 7" descr="Afbeelding met teken, tekst, buiten&#10;&#10;Automatisch gegenereerde beschrijving">
            <a:extLst>
              <a:ext uri="{FF2B5EF4-FFF2-40B4-BE49-F238E27FC236}">
                <a16:creationId xmlns:a16="http://schemas.microsoft.com/office/drawing/2014/main" id="{AF6EB7C5-6DF5-4D02-8ECC-976E065F472E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489" y="12272060"/>
            <a:ext cx="1251404" cy="1249580"/>
          </a:xfrm>
          <a:prstGeom prst="rect">
            <a:avLst/>
          </a:prstGeom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A4A79C9C-D3EF-42AB-8D00-F073271B9861}"/>
              </a:ext>
            </a:extLst>
          </p:cNvPr>
          <p:cNvSpPr txBox="1"/>
          <p:nvPr userDrawn="1"/>
        </p:nvSpPr>
        <p:spPr>
          <a:xfrm>
            <a:off x="1521666" y="12250521"/>
            <a:ext cx="4490719" cy="1192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75">
                <a:solidFill>
                  <a:schemeClr val="bg1"/>
                </a:solidFill>
                <a:latin typeface="Raleway" panose="020B0503030101060003" pitchFamily="34" charset="0"/>
              </a:rPr>
              <a:t>Ghana</a:t>
            </a:r>
          </a:p>
          <a:p>
            <a:r>
              <a:rPr lang="en-GB" sz="3575">
                <a:solidFill>
                  <a:schemeClr val="bg1"/>
                </a:solidFill>
                <a:latin typeface="Raleway" panose="020B0503030101060003" pitchFamily="34" charset="0"/>
              </a:rPr>
              <a:t>Statistical Service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CF5953A1-F349-4E8C-87F7-96E96C7F8423}"/>
              </a:ext>
            </a:extLst>
          </p:cNvPr>
          <p:cNvSpPr txBox="1"/>
          <p:nvPr userDrawn="1"/>
        </p:nvSpPr>
        <p:spPr>
          <a:xfrm>
            <a:off x="19526103" y="12250519"/>
            <a:ext cx="4250888" cy="1192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3575" dirty="0">
                <a:solidFill>
                  <a:schemeClr val="bg1"/>
                </a:solidFill>
                <a:latin typeface="Raleway" panose="020B0503030101060003" pitchFamily="34" charset="0"/>
              </a:rPr>
              <a:t>CPI release</a:t>
            </a:r>
          </a:p>
          <a:p>
            <a:pPr algn="r"/>
            <a:r>
              <a:rPr lang="en-GB" sz="3575" dirty="0">
                <a:solidFill>
                  <a:schemeClr val="bg1"/>
                </a:solidFill>
                <a:latin typeface="Raleway" panose="020B0503030101060003" pitchFamily="34" charset="0"/>
              </a:rPr>
              <a:t>April  2025 </a:t>
            </a:r>
          </a:p>
        </p:txBody>
      </p:sp>
      <p:sp>
        <p:nvSpPr>
          <p:cNvPr id="11" name="Tijdelijke aanduiding voor dianummer 3">
            <a:extLst>
              <a:ext uri="{FF2B5EF4-FFF2-40B4-BE49-F238E27FC236}">
                <a16:creationId xmlns:a16="http://schemas.microsoft.com/office/drawing/2014/main" id="{4966CD53-6C87-76CB-DBA8-6E8EB8550C33}"/>
              </a:ext>
            </a:extLst>
          </p:cNvPr>
          <p:cNvSpPr txBox="1">
            <a:spLocks/>
          </p:cNvSpPr>
          <p:nvPr userDrawn="1"/>
        </p:nvSpPr>
        <p:spPr>
          <a:xfrm>
            <a:off x="9346683" y="12712705"/>
            <a:ext cx="5427107" cy="73025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1815542" rtl="0" eaLnBrk="1" latinLnBrk="0" hangingPunct="1">
              <a:defRPr sz="2000" kern="1200">
                <a:solidFill>
                  <a:schemeClr val="bg1"/>
                </a:solidFill>
                <a:latin typeface="Raleway" pitchFamily="2" charset="0"/>
                <a:ea typeface="+mn-ea"/>
                <a:cs typeface="+mn-cs"/>
              </a:defRPr>
            </a:lvl1pPr>
            <a:lvl2pPr marL="907771" algn="l" defTabSz="1815542" rtl="0" eaLnBrk="1" latinLnBrk="0" hangingPunct="1">
              <a:defRPr sz="3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15542" algn="l" defTabSz="1815542" rtl="0" eaLnBrk="1" latinLnBrk="0" hangingPunct="1">
              <a:defRPr sz="3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23313" algn="l" defTabSz="1815542" rtl="0" eaLnBrk="1" latinLnBrk="0" hangingPunct="1">
              <a:defRPr sz="3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31081" algn="l" defTabSz="1815542" rtl="0" eaLnBrk="1" latinLnBrk="0" hangingPunct="1">
              <a:defRPr sz="3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38852" algn="l" defTabSz="1815542" rtl="0" eaLnBrk="1" latinLnBrk="0" hangingPunct="1">
              <a:defRPr sz="3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46621" algn="l" defTabSz="1815542" rtl="0" eaLnBrk="1" latinLnBrk="0" hangingPunct="1">
              <a:defRPr sz="3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54390" algn="l" defTabSz="1815542" rtl="0" eaLnBrk="1" latinLnBrk="0" hangingPunct="1">
              <a:defRPr sz="3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262161" algn="l" defTabSz="1815542" rtl="0" eaLnBrk="1" latinLnBrk="0" hangingPunct="1">
              <a:defRPr sz="3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A54F868-F828-472F-BCFA-81EF005179B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0858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</p:sldLayoutIdLst>
  <p:hf sldNum="0" hdr="0" ftr="0"/>
  <p:txStyles>
    <p:titleStyle>
      <a:lvl1pPr algn="l" defTabSz="914378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5" indent="-228595" algn="l" defTabSz="914378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5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2" indent="-228595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1" indent="-228595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50" indent="-228595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40" indent="-228595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8" indent="-228595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7" indent="-228595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6" indent="-228595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7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5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11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4241978D-D789-4901-8486-AD3E2B06A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8283" y="730255"/>
            <a:ext cx="2080391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DF4DBD1-E55D-4934-97AA-A2FA899D2A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58283" y="3651252"/>
            <a:ext cx="2080391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DEC438C-F59D-4071-906F-67152C3918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58283" y="12712705"/>
            <a:ext cx="542710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90074A-1036-BC4A-A509-D73E114B3D65}" type="datetime1">
              <a:rPr lang="en-US" smtClean="0"/>
              <a:t>5/7/25</a:t>
            </a:fld>
            <a:endParaRPr lang="en-GB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19D2F55-21E8-42A5-B321-203E7ED56C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989908" y="12712705"/>
            <a:ext cx="814066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7th May 2025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81B213D-3EA0-492B-8810-A633C07722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035085" y="12712705"/>
            <a:ext cx="542710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C1D7CF-8AF2-4758-8F25-33F3E0E134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0507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hf sldNum="0" hdr="0" ftr="0"/>
  <p:txStyles>
    <p:titleStyle>
      <a:lvl1pPr algn="l" defTabSz="914378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5" indent="-228595" algn="l" defTabSz="914378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5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2" indent="-228595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1" indent="-228595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50" indent="-228595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40" indent="-228595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8" indent="-228595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7" indent="-228595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6" indent="-228595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7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5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11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658283" y="730253"/>
            <a:ext cx="20803910" cy="2651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658283" y="3651250"/>
            <a:ext cx="20803910" cy="8702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8954049" y="12792079"/>
            <a:ext cx="4475478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91EE676D-3A56-824D-B79F-B37577D79C82}" type="datetime1">
              <a:rPr lang="en-US" smtClean="0"/>
              <a:t>5/7/25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989908" y="12712703"/>
            <a:ext cx="814066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7th May 2025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543851" y="12798429"/>
            <a:ext cx="13662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B974854E-B40E-4440-9C55-6B5CF49199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26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</p:sldLayoutIdLst>
  <p:hf sldNum="0" hdr="0" ftr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rgbClr val="002060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2060"/>
          </a:solidFill>
          <a:latin typeface="Calibri Light" panose="020F030202020403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2060"/>
          </a:solidFill>
          <a:latin typeface="Calibri Light" panose="020F030202020403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2060"/>
          </a:solidFill>
          <a:latin typeface="Calibri Light" panose="020F030202020403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2060"/>
          </a:solidFill>
          <a:latin typeface="Calibri Light" panose="020F030202020403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2060"/>
          </a:solidFill>
          <a:latin typeface="Calibri Light" panose="020F030202020403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2060"/>
          </a:solidFill>
          <a:latin typeface="Calibri Light" panose="020F030202020403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2060"/>
          </a:solidFill>
          <a:latin typeface="Calibri Light" panose="020F030202020403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2060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FD319831-A940-49C3-9448-2A67A9089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8283" y="730253"/>
            <a:ext cx="2080391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6897573-D04C-47D6-A35E-296F009B51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58283" y="3651250"/>
            <a:ext cx="2080391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319A2FC-F61B-464E-94F3-E635677C8B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58283" y="12712703"/>
            <a:ext cx="542710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311F39-095B-A14F-B237-EABB89095306}" type="datetime1">
              <a:rPr lang="en-US" smtClean="0"/>
              <a:t>5/7/25</a:t>
            </a:fld>
            <a:endParaRPr lang="en-GB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CA98F8F-373C-43C9-A39F-0D4F8AB68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989908" y="12712703"/>
            <a:ext cx="814066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7th May 2025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23591C6-29A5-4096-9B99-DF8DA17B0E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035085" y="12712703"/>
            <a:ext cx="542710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54F868-F828-472F-BCFA-81EF005179B6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AD9AF603-83A2-45F0-93F2-49DF7DB48662}"/>
              </a:ext>
            </a:extLst>
          </p:cNvPr>
          <p:cNvSpPr/>
          <p:nvPr userDrawn="1"/>
        </p:nvSpPr>
        <p:spPr>
          <a:xfrm>
            <a:off x="2" y="12077700"/>
            <a:ext cx="24120475" cy="1638300"/>
          </a:xfrm>
          <a:prstGeom prst="rect">
            <a:avLst/>
          </a:prstGeom>
          <a:solidFill>
            <a:srgbClr val="382873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575"/>
          </a:p>
        </p:txBody>
      </p:sp>
      <p:pic>
        <p:nvPicPr>
          <p:cNvPr id="8" name="Afbeelding 7" descr="Afbeelding met teken, tekst, buiten&#10;&#10;Automatisch gegenereerde beschrijving">
            <a:extLst>
              <a:ext uri="{FF2B5EF4-FFF2-40B4-BE49-F238E27FC236}">
                <a16:creationId xmlns:a16="http://schemas.microsoft.com/office/drawing/2014/main" id="{AF6EB7C5-6DF5-4D02-8ECC-976E065F472E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489" y="12272060"/>
            <a:ext cx="1251404" cy="1249580"/>
          </a:xfrm>
          <a:prstGeom prst="rect">
            <a:avLst/>
          </a:prstGeom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A4A79C9C-D3EF-42AB-8D00-F073271B9861}"/>
              </a:ext>
            </a:extLst>
          </p:cNvPr>
          <p:cNvSpPr txBox="1"/>
          <p:nvPr userDrawn="1"/>
        </p:nvSpPr>
        <p:spPr>
          <a:xfrm>
            <a:off x="1521664" y="12250521"/>
            <a:ext cx="4490719" cy="1192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75">
                <a:solidFill>
                  <a:schemeClr val="bg1"/>
                </a:solidFill>
                <a:latin typeface="Raleway" panose="020B0503030101060003" pitchFamily="34" charset="0"/>
              </a:rPr>
              <a:t>Ghana</a:t>
            </a:r>
          </a:p>
          <a:p>
            <a:r>
              <a:rPr lang="en-GB" sz="3575">
                <a:solidFill>
                  <a:schemeClr val="bg1"/>
                </a:solidFill>
                <a:latin typeface="Raleway" panose="020B0503030101060003" pitchFamily="34" charset="0"/>
              </a:rPr>
              <a:t>Statistical Service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CF5953A1-F349-4E8C-87F7-96E96C7F8423}"/>
              </a:ext>
            </a:extLst>
          </p:cNvPr>
          <p:cNvSpPr txBox="1"/>
          <p:nvPr userDrawn="1"/>
        </p:nvSpPr>
        <p:spPr>
          <a:xfrm>
            <a:off x="19526101" y="12250519"/>
            <a:ext cx="4250888" cy="1192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3575" dirty="0">
                <a:solidFill>
                  <a:schemeClr val="bg1"/>
                </a:solidFill>
                <a:latin typeface="Raleway" panose="020B0503030101060003" pitchFamily="34" charset="0"/>
              </a:rPr>
              <a:t>CPI release</a:t>
            </a:r>
          </a:p>
          <a:p>
            <a:pPr algn="r"/>
            <a:r>
              <a:rPr lang="en-GB" sz="3575" dirty="0">
                <a:solidFill>
                  <a:schemeClr val="bg1"/>
                </a:solidFill>
                <a:latin typeface="Raleway" panose="020B0503030101060003" pitchFamily="34" charset="0"/>
              </a:rPr>
              <a:t>April 2025 </a:t>
            </a:r>
          </a:p>
        </p:txBody>
      </p:sp>
    </p:spTree>
    <p:extLst>
      <p:ext uri="{BB962C8B-B14F-4D97-AF65-F5344CB8AC3E}">
        <p14:creationId xmlns:p14="http://schemas.microsoft.com/office/powerpoint/2010/main" val="4285133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john.agyaho@statsghana.gov.gh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3.xml"/><Relationship Id="rId4" Type="http://schemas.openxmlformats.org/officeDocument/2006/relationships/hyperlink" Target="https://statsghana.gov.gh/gssmain/fileUpload/Price%20Indices/CPI_Technical_Guide_v5_Published_14102020.pdf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ctrTitle"/>
          </p:nvPr>
        </p:nvSpPr>
        <p:spPr>
          <a:xfrm>
            <a:off x="5887457" y="3406376"/>
            <a:ext cx="4737497" cy="671612"/>
          </a:xfrm>
        </p:spPr>
        <p:txBody>
          <a:bodyPr/>
          <a:lstStyle/>
          <a:p>
            <a:pPr lvl="0"/>
            <a:r>
              <a:rPr lang="en-US" sz="4400" b="1" dirty="0">
                <a:solidFill>
                  <a:prstClr val="black"/>
                </a:solidFill>
                <a:latin typeface="Crimson Text" panose="02000503000000000000" pitchFamily="2" charset="0"/>
                <a:ea typeface="Cambria" panose="02040503050406030204" pitchFamily="18" charset="0"/>
              </a:rPr>
              <a:t>PRESS RELEASE</a:t>
            </a:r>
            <a:endParaRPr lang="en-US" altLang="en-US" sz="4400" b="1" dirty="0"/>
          </a:p>
        </p:txBody>
      </p:sp>
      <p:sp>
        <p:nvSpPr>
          <p:cNvPr id="15363" name="Subtitle 2"/>
          <p:cNvSpPr>
            <a:spLocks noGrp="1"/>
          </p:cNvSpPr>
          <p:nvPr>
            <p:ph type="subTitle" idx="1"/>
          </p:nvPr>
        </p:nvSpPr>
        <p:spPr>
          <a:xfrm>
            <a:off x="3253154" y="4756735"/>
            <a:ext cx="10339754" cy="2447071"/>
          </a:xfrm>
        </p:spPr>
        <p:txBody>
          <a:bodyPr/>
          <a:lstStyle/>
          <a:p>
            <a:r>
              <a:rPr lang="en-US" sz="5400" b="1" dirty="0">
                <a:solidFill>
                  <a:srgbClr val="002060"/>
                </a:solidFill>
                <a:latin typeface="Raleway" panose="020B0503030101060003" pitchFamily="34" charset="0"/>
                <a:ea typeface="American Typewriter" charset="0"/>
                <a:cs typeface="American Typewriter" charset="0"/>
              </a:rPr>
              <a:t>Ghana, April </a:t>
            </a:r>
            <a:r>
              <a:rPr lang="en-US" sz="6000" b="1" dirty="0">
                <a:solidFill>
                  <a:srgbClr val="002060"/>
                </a:solidFill>
                <a:latin typeface="Raleway" panose="020B0503030101060003" pitchFamily="34" charset="0"/>
                <a:ea typeface="American Typewriter" charset="0"/>
                <a:cs typeface="American Typewriter" charset="0"/>
              </a:rPr>
              <a:t>2025</a:t>
            </a:r>
          </a:p>
          <a:p>
            <a:r>
              <a:rPr lang="en-US" sz="5400" b="1" dirty="0">
                <a:solidFill>
                  <a:srgbClr val="002060"/>
                </a:solidFill>
                <a:latin typeface="Raleway" panose="020B0503030101060003" pitchFamily="34" charset="0"/>
                <a:ea typeface="American Typewriter" charset="0"/>
                <a:cs typeface="American Typewriter" charset="0"/>
              </a:rPr>
              <a:t>CONSUMER PRICE INDEX AND INFLATION </a:t>
            </a:r>
            <a:endParaRPr lang="en-US" altLang="en-US" sz="5400" b="1" dirty="0">
              <a:solidFill>
                <a:srgbClr val="00206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CFE7DF-C82B-4FB9-9E3A-3287040CFDCE}"/>
              </a:ext>
            </a:extLst>
          </p:cNvPr>
          <p:cNvSpPr txBox="1"/>
          <p:nvPr/>
        </p:nvSpPr>
        <p:spPr>
          <a:xfrm>
            <a:off x="6383215" y="10955616"/>
            <a:ext cx="4750062" cy="63863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181573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550" b="1" dirty="0">
                <a:solidFill>
                  <a:prstClr val="black"/>
                </a:solidFill>
                <a:latin typeface="Raleway"/>
              </a:rPr>
              <a:t>7</a:t>
            </a:r>
            <a:r>
              <a:rPr lang="en-US" sz="3550" b="1" baseline="30000" dirty="0">
                <a:solidFill>
                  <a:prstClr val="black"/>
                </a:solidFill>
                <a:latin typeface="Raleway"/>
              </a:rPr>
              <a:t>th</a:t>
            </a:r>
            <a:r>
              <a:rPr lang="en-US" sz="3550" b="1" dirty="0">
                <a:solidFill>
                  <a:prstClr val="black"/>
                </a:solidFill>
                <a:latin typeface="Raleway"/>
              </a:rPr>
              <a:t> May 2025</a:t>
            </a:r>
            <a:endParaRPr kumimoji="0" lang="en-CA" sz="35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/>
            </a:endParaRP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EEC262B6-E7A0-1C54-2A4E-EC55434C1F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886" y="4235083"/>
            <a:ext cx="2570547" cy="2447071"/>
          </a:xfrm>
          <a:prstGeom prst="rect">
            <a:avLst/>
          </a:prstGeom>
        </p:spPr>
      </p:pic>
      <p:sp>
        <p:nvSpPr>
          <p:cNvPr id="2" name="Subtitle 2">
            <a:extLst>
              <a:ext uri="{FF2B5EF4-FFF2-40B4-BE49-F238E27FC236}">
                <a16:creationId xmlns:a16="http://schemas.microsoft.com/office/drawing/2014/main" id="{DD73831C-126C-333E-31B7-58F0ED11AE0E}"/>
              </a:ext>
            </a:extLst>
          </p:cNvPr>
          <p:cNvSpPr txBox="1">
            <a:spLocks/>
          </p:cNvSpPr>
          <p:nvPr/>
        </p:nvSpPr>
        <p:spPr bwMode="auto">
          <a:xfrm>
            <a:off x="3086328" y="7749526"/>
            <a:ext cx="10339754" cy="2939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/>
            <a:r>
              <a:rPr lang="en-US" sz="4400" b="1" dirty="0">
                <a:solidFill>
                  <a:srgbClr val="002060"/>
                </a:solidFill>
                <a:latin typeface="Raleway" panose="020B0503030101060003" pitchFamily="34" charset="0"/>
                <a:ea typeface="American Typewriter" charset="0"/>
                <a:cs typeface="American Typewriter" charset="0"/>
              </a:rPr>
              <a:t>Presented by</a:t>
            </a:r>
          </a:p>
          <a:p>
            <a:pPr defTabSz="914400"/>
            <a:endParaRPr lang="en-US" sz="4400" b="1" dirty="0">
              <a:solidFill>
                <a:srgbClr val="002060"/>
              </a:solidFill>
              <a:latin typeface="Raleway" panose="020B0503030101060003" pitchFamily="34" charset="0"/>
              <a:ea typeface="American Typewriter" charset="0"/>
              <a:cs typeface="American Typewriter" charset="0"/>
            </a:endParaRPr>
          </a:p>
          <a:p>
            <a:pPr defTabSz="914400"/>
            <a:r>
              <a:rPr lang="en-US" sz="4400" b="1" dirty="0">
                <a:solidFill>
                  <a:srgbClr val="002060"/>
                </a:solidFill>
                <a:latin typeface="Raleway" panose="020B0503030101060003" pitchFamily="34" charset="0"/>
                <a:ea typeface="American Typewriter" charset="0"/>
                <a:cs typeface="American Typewriter" charset="0"/>
              </a:rPr>
              <a:t>Alhassan Iddrisu (PhD)</a:t>
            </a:r>
          </a:p>
          <a:p>
            <a:pPr defTabSz="914400"/>
            <a:r>
              <a:rPr lang="en-US" sz="4400" b="1" dirty="0">
                <a:solidFill>
                  <a:srgbClr val="002060"/>
                </a:solidFill>
                <a:latin typeface="Raleway" panose="020B0503030101060003" pitchFamily="34" charset="0"/>
                <a:ea typeface="American Typewriter" charset="0"/>
                <a:cs typeface="American Typewriter" charset="0"/>
              </a:rPr>
              <a:t>Government Statistician </a:t>
            </a:r>
            <a:endParaRPr lang="en-US" altLang="en-US" sz="4400" b="1" dirty="0">
              <a:solidFill>
                <a:srgbClr val="002060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6F8D654-EEA5-925C-9D8D-4A762204E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57A2739-90AF-0A41-AF53-6EAD68B5E2F1}" type="datetime1">
              <a:rPr lang="en-US" smtClean="0"/>
              <a:t>5/7/25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6522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7">
            <a:extLst>
              <a:ext uri="{FF2B5EF4-FFF2-40B4-BE49-F238E27FC236}">
                <a16:creationId xmlns:a16="http://schemas.microsoft.com/office/drawing/2014/main" id="{85106E54-B1AF-1B48-80E5-D72DBEF83514}"/>
              </a:ext>
            </a:extLst>
          </p:cNvPr>
          <p:cNvSpPr txBox="1">
            <a:spLocks noChangeAspect="1"/>
          </p:cNvSpPr>
          <p:nvPr/>
        </p:nvSpPr>
        <p:spPr>
          <a:xfrm>
            <a:off x="2355273" y="2241085"/>
            <a:ext cx="20383510" cy="9758081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indent="-914400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Font typeface="+mj-lt"/>
              <a:buAutoNum type="arabicPeriod"/>
            </a:pPr>
            <a:r>
              <a:rPr lang="en-CA" sz="4800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Introduction</a:t>
            </a:r>
          </a:p>
          <a:p>
            <a:pPr marL="914400" indent="-914400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Font typeface="+mj-lt"/>
              <a:buAutoNum type="arabicPeriod"/>
            </a:pPr>
            <a:r>
              <a:rPr lang="en-CA" sz="4800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Main Points</a:t>
            </a:r>
          </a:p>
          <a:p>
            <a:pPr marL="914400" indent="-914400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Font typeface="+mj-lt"/>
              <a:buAutoNum type="arabicPeriod"/>
            </a:pPr>
            <a:r>
              <a:rPr lang="en-CA" sz="4800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Price Drivers</a:t>
            </a:r>
          </a:p>
          <a:p>
            <a:pPr marL="914400" indent="-914400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Font typeface="+mj-lt"/>
              <a:buAutoNum type="arabicPeriod"/>
            </a:pPr>
            <a:r>
              <a:rPr lang="en-CA" sz="4800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Conclusion</a:t>
            </a:r>
          </a:p>
          <a:p>
            <a:pPr marL="914400" indent="-914400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Font typeface="+mj-lt"/>
              <a:buAutoNum type="arabicPeriod"/>
            </a:pPr>
            <a:r>
              <a:rPr lang="en-CA" sz="4800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Recommendations</a:t>
            </a:r>
          </a:p>
          <a:p>
            <a:pPr marL="914400" indent="-914400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Font typeface="+mj-lt"/>
              <a:buAutoNum type="arabicPeriod"/>
            </a:pPr>
            <a:r>
              <a:rPr lang="en-CA" sz="4800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Publications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None/>
            </a:pPr>
            <a:endParaRPr lang="en-CA" sz="4800" dirty="0">
              <a:latin typeface="Raleway" panose="020B05030301010600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 indent="-914400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Font typeface="+mj-lt"/>
              <a:buAutoNum type="arabicPeriod"/>
            </a:pPr>
            <a:endParaRPr lang="en-CA" sz="4800" dirty="0">
              <a:latin typeface="Raleway" panose="020B05030301010600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 indent="-914400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Font typeface="+mj-lt"/>
              <a:buAutoNum type="arabicPeriod"/>
            </a:pPr>
            <a:endParaRPr lang="en-CA" sz="4800" dirty="0">
              <a:latin typeface="Raleway" panose="020B05030301010600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0D6DA2F7-C494-EE1D-236A-31B9651FAF18}"/>
              </a:ext>
            </a:extLst>
          </p:cNvPr>
          <p:cNvSpPr txBox="1">
            <a:spLocks/>
          </p:cNvSpPr>
          <p:nvPr/>
        </p:nvSpPr>
        <p:spPr>
          <a:xfrm>
            <a:off x="11681064" y="9755536"/>
            <a:ext cx="301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A54F868-F828-472F-BCFA-81EF005179B6}" type="slidenum">
              <a:rPr lang="en-GB" sz="1600" smtClean="0">
                <a:solidFill>
                  <a:schemeClr val="bg1"/>
                </a:solidFill>
              </a:rPr>
              <a:pPr/>
              <a:t>2</a:t>
            </a:fld>
            <a:endParaRPr lang="en-GB" sz="160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518102-3DFD-AF78-A165-E03F5874B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292" y="532388"/>
            <a:ext cx="20803910" cy="1899309"/>
          </a:xfrm>
        </p:spPr>
        <p:txBody>
          <a:bodyPr>
            <a:normAutofit/>
          </a:bodyPr>
          <a:lstStyle/>
          <a:p>
            <a:r>
              <a:rPr lang="en-GB" sz="7200" b="1" dirty="0">
                <a:solidFill>
                  <a:srgbClr val="382873"/>
                </a:solidFill>
                <a:latin typeface="Crimson Text" panose="02000503000000000000" pitchFamily="2" charset="0"/>
                <a:ea typeface="Cambria" panose="02040503050406030204" pitchFamily="18" charset="0"/>
              </a:rPr>
              <a:t>In This Release, We Present:</a:t>
            </a:r>
            <a:endParaRPr lang="en-GB" sz="720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5A4B96A-ABEC-B41B-3C82-9B1A5839E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79573-8AB0-E64F-BC74-82D339790DD0}" type="datetime1">
              <a:rPr lang="en-US" smtClean="0"/>
              <a:t>5/7/25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7535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EE509B-5CE0-E836-7CF2-9293A2F779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7">
            <a:extLst>
              <a:ext uri="{FF2B5EF4-FFF2-40B4-BE49-F238E27FC236}">
                <a16:creationId xmlns:a16="http://schemas.microsoft.com/office/drawing/2014/main" id="{F5525FE5-BF9E-32C5-489D-5462059BFFE9}"/>
              </a:ext>
            </a:extLst>
          </p:cNvPr>
          <p:cNvSpPr txBox="1">
            <a:spLocks noChangeAspect="1"/>
          </p:cNvSpPr>
          <p:nvPr/>
        </p:nvSpPr>
        <p:spPr>
          <a:xfrm>
            <a:off x="860424" y="1656231"/>
            <a:ext cx="22429883" cy="10661275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indent="-914400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Font typeface="+mj-lt"/>
              <a:buAutoNum type="arabicPeriod"/>
            </a:pPr>
            <a:r>
              <a:rPr lang="en-US" sz="4000" b="1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Consumer Price Index (CPI) </a:t>
            </a:r>
            <a:r>
              <a:rPr lang="en-US" sz="4000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measures changes in the price of a fixed basket of goods and services purchased  by households.</a:t>
            </a:r>
          </a:p>
          <a:p>
            <a:pPr marL="914400" indent="-914400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Font typeface="+mj-lt"/>
              <a:buAutoNum type="arabicPeriod"/>
            </a:pPr>
            <a:r>
              <a:rPr lang="en-US" sz="4000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 is measured using data on prices of </a:t>
            </a:r>
            <a:r>
              <a:rPr lang="en-US" sz="4000" b="1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307</a:t>
            </a:r>
            <a:r>
              <a:rPr lang="en-US" sz="4000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items in the CPI basket purchased by households each month with 2021 as the price reference year or the base year (</a:t>
            </a:r>
            <a:r>
              <a:rPr lang="en-US" sz="4000" b="1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2021=100</a:t>
            </a:r>
            <a:r>
              <a:rPr lang="en-US" sz="4000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</a:p>
          <a:p>
            <a:pPr marL="914400" indent="-914400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Font typeface="+mj-lt"/>
              <a:buAutoNum type="arabicPeriod"/>
            </a:pPr>
            <a:r>
              <a:rPr lang="en-US" sz="4000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price data are captured monthly  from </a:t>
            </a:r>
            <a:r>
              <a:rPr lang="en-US" sz="4000" b="1" i="1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57</a:t>
            </a:r>
            <a:r>
              <a:rPr lang="en-US" sz="4000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markets, </a:t>
            </a:r>
            <a:r>
              <a:rPr lang="en-US" sz="4000" b="1" i="1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8,337</a:t>
            </a:r>
            <a:r>
              <a:rPr lang="en-US" sz="4000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outlets, and on </a:t>
            </a:r>
            <a:r>
              <a:rPr lang="en-US" sz="4000" b="1" i="1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47,800</a:t>
            </a:r>
            <a:r>
              <a:rPr lang="en-US" sz="4000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products. The products are ordered into </a:t>
            </a:r>
            <a:r>
              <a:rPr lang="en-US" sz="4000" b="1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13</a:t>
            </a:r>
            <a:r>
              <a:rPr lang="en-US" sz="4000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Divisions, </a:t>
            </a:r>
            <a:r>
              <a:rPr lang="en-US" sz="4000" b="1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44</a:t>
            </a:r>
            <a:r>
              <a:rPr lang="en-US" sz="4000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Groups, </a:t>
            </a:r>
            <a:r>
              <a:rPr lang="en-US" sz="4000" b="1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98</a:t>
            </a:r>
            <a:r>
              <a:rPr lang="en-US" sz="4000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classes, </a:t>
            </a:r>
            <a:r>
              <a:rPr lang="en-US" sz="4000" b="1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156</a:t>
            </a:r>
            <a:r>
              <a:rPr lang="en-US" sz="4000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sub-classes and </a:t>
            </a:r>
            <a:r>
              <a:rPr lang="en-US" sz="4000" b="1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307</a:t>
            </a:r>
            <a:r>
              <a:rPr lang="en-US" sz="4000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items.   </a:t>
            </a:r>
          </a:p>
          <a:p>
            <a:pPr marL="914400" indent="-914400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Font typeface="+mj-lt"/>
              <a:buAutoNum type="arabicPeriod"/>
            </a:pPr>
            <a:r>
              <a:rPr lang="en-US" sz="4000" b="1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Consumer price inflation </a:t>
            </a:r>
            <a:r>
              <a:rPr lang="en-US" sz="4000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 the rate at which the prices of goods and services bought by households rise or fall. It is measured as the percentage change in the CPI between two periods. </a:t>
            </a:r>
          </a:p>
          <a:p>
            <a:pPr marL="914400" indent="-914400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Font typeface="+mj-lt"/>
              <a:buAutoNum type="arabicPeriod"/>
            </a:pPr>
            <a:r>
              <a:rPr lang="en-US" sz="4000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Inflation is reported as end-of-period or average</a:t>
            </a:r>
          </a:p>
          <a:p>
            <a:pPr marL="1828800" lvl="2" indent="-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romanLcPeriod"/>
            </a:pPr>
            <a:r>
              <a:rPr lang="en-US" sz="3200" b="1" i="1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End-of Period (</a:t>
            </a:r>
            <a:r>
              <a:rPr lang="en-US" sz="3200" b="1" i="1" dirty="0" err="1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eop</a:t>
            </a:r>
            <a:r>
              <a:rPr lang="en-US" sz="3200" b="1" i="1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inflation </a:t>
            </a:r>
            <a:r>
              <a:rPr lang="en-US" sz="3200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could be year-on-year (y-on-y), quarter-on-quarter (q-on-q) or month-on-month (m-on-m)</a:t>
            </a:r>
          </a:p>
          <a:p>
            <a:pPr marL="1828800" lvl="2" indent="-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romanLcPeriod"/>
            </a:pPr>
            <a:r>
              <a:rPr lang="en-US" sz="3200" b="1" i="1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Average inflation </a:t>
            </a:r>
            <a:r>
              <a:rPr lang="en-US" sz="3200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 usually reported as annual average </a:t>
            </a: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F31C959C-6BAD-C50C-83C4-8E6EA34FC19C}"/>
              </a:ext>
            </a:extLst>
          </p:cNvPr>
          <p:cNvSpPr txBox="1">
            <a:spLocks/>
          </p:cNvSpPr>
          <p:nvPr/>
        </p:nvSpPr>
        <p:spPr>
          <a:xfrm>
            <a:off x="11681064" y="9755536"/>
            <a:ext cx="301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A54F868-F828-472F-BCFA-81EF005179B6}" type="slidenum">
              <a:rPr lang="en-GB" sz="1600" smtClean="0">
                <a:solidFill>
                  <a:schemeClr val="bg1"/>
                </a:solidFill>
              </a:rPr>
              <a:pPr/>
              <a:t>3</a:t>
            </a:fld>
            <a:endParaRPr lang="en-GB" sz="160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B7A170-0187-D9D2-FA8A-8A9599C98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8682" y="132692"/>
            <a:ext cx="20803910" cy="1523540"/>
          </a:xfrm>
        </p:spPr>
        <p:txBody>
          <a:bodyPr>
            <a:normAutofit/>
          </a:bodyPr>
          <a:lstStyle/>
          <a:p>
            <a:r>
              <a:rPr lang="en-GB" sz="7200" b="1" dirty="0">
                <a:solidFill>
                  <a:srgbClr val="382873"/>
                </a:solidFill>
                <a:latin typeface="Crimson Text" panose="02000503000000000000" pitchFamily="2" charset="0"/>
                <a:ea typeface="Cambria" panose="02040503050406030204" pitchFamily="18" charset="0"/>
              </a:rPr>
              <a:t>Introduction</a:t>
            </a:r>
            <a:endParaRPr lang="en-GB" sz="720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8AFF3B6-8241-01B4-67C9-235758ED4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FD206-EEAC-424A-A5ED-19876D869B22}" type="datetime1">
              <a:rPr lang="en-US" smtClean="0"/>
              <a:t>5/7/25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44868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44AD47-4B6A-0BE3-0ACC-16F2938985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7">
            <a:extLst>
              <a:ext uri="{FF2B5EF4-FFF2-40B4-BE49-F238E27FC236}">
                <a16:creationId xmlns:a16="http://schemas.microsoft.com/office/drawing/2014/main" id="{2F21B7E6-2D26-17D5-806E-47B4B2D8F439}"/>
              </a:ext>
            </a:extLst>
          </p:cNvPr>
          <p:cNvSpPr txBox="1">
            <a:spLocks noChangeAspect="1"/>
          </p:cNvSpPr>
          <p:nvPr/>
        </p:nvSpPr>
        <p:spPr>
          <a:xfrm>
            <a:off x="1075576" y="1978959"/>
            <a:ext cx="21512463" cy="9984441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None/>
            </a:pPr>
            <a:r>
              <a:rPr lang="en-US" sz="4000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this release, we have introduced:</a:t>
            </a:r>
          </a:p>
          <a:p>
            <a:pPr marL="914400" indent="-914400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Font typeface="+mj-lt"/>
              <a:buAutoNum type="arabicPeriod"/>
            </a:pPr>
            <a:r>
              <a:rPr lang="en-US" sz="4000" b="1" i="1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Annual Average Inflation </a:t>
            </a:r>
            <a:r>
              <a:rPr lang="en-US" sz="4000" b="1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Data </a:t>
            </a:r>
            <a:r>
              <a:rPr lang="en-US" sz="4000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the COICOP Annexes for April 2025 CPI  and Inflation to complement </a:t>
            </a:r>
            <a:r>
              <a:rPr lang="en-US" sz="4000" b="1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End-of-Period</a:t>
            </a:r>
            <a:r>
              <a:rPr lang="en-US" sz="4000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Inflation Data;</a:t>
            </a:r>
          </a:p>
          <a:p>
            <a:pPr marL="914400" indent="-914400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Font typeface="+mj-lt"/>
              <a:buAutoNum type="arabicPeriod"/>
            </a:pPr>
            <a:r>
              <a:rPr lang="en-US" sz="4000" b="1" i="1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Contributions of Divisions/Items to inflation </a:t>
            </a:r>
            <a:r>
              <a:rPr lang="en-US" sz="4000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ease analysis on how each Division or item contributes to inflation rate in a particular period;</a:t>
            </a:r>
          </a:p>
          <a:p>
            <a:pPr marL="914400" indent="-914400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Font typeface="+mj-lt"/>
              <a:buAutoNum type="arabicPeriod"/>
            </a:pPr>
            <a:r>
              <a:rPr lang="en-US" sz="4000" b="1" i="1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Infographics on CPI and Inflation </a:t>
            </a:r>
            <a:r>
              <a:rPr lang="en-US" sz="4000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simplify CPI and Inflation data to make it easier to understand and remember and to communicate the key messages quickly. This will be published along side other inflation data; and</a:t>
            </a:r>
          </a:p>
          <a:p>
            <a:pPr marL="914400" indent="-914400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Font typeface="+mj-lt"/>
              <a:buAutoNum type="arabicPeriod"/>
            </a:pPr>
            <a:r>
              <a:rPr lang="en-US" sz="4000" dirty="0">
                <a:latin typeface="Raleway" panose="020B0503030101060003" pitchFamily="34" charset="0"/>
                <a:cs typeface="Times New Roman" panose="02020603050405020304" pitchFamily="18" charset="0"/>
              </a:rPr>
              <a:t>A section on </a:t>
            </a:r>
            <a:r>
              <a:rPr lang="en-US" sz="4000" b="1" i="1" dirty="0">
                <a:latin typeface="Raleway" panose="020B0503030101060003" pitchFamily="34" charset="0"/>
                <a:cs typeface="Times New Roman" panose="02020603050405020304" pitchFamily="18" charset="0"/>
              </a:rPr>
              <a:t>Recommendations </a:t>
            </a:r>
            <a:r>
              <a:rPr lang="en-US" sz="4000" dirty="0">
                <a:latin typeface="Raleway" panose="020B0503030101060003" pitchFamily="34" charset="0"/>
                <a:cs typeface="Times New Roman" panose="02020603050405020304" pitchFamily="18" charset="0"/>
              </a:rPr>
              <a:t>in this presentation to provide  actionable insights and encourage stakeholder engagement.</a:t>
            </a: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97455AC2-F1D7-E7BC-199C-B6D22555EED3}"/>
              </a:ext>
            </a:extLst>
          </p:cNvPr>
          <p:cNvSpPr txBox="1">
            <a:spLocks/>
          </p:cNvSpPr>
          <p:nvPr/>
        </p:nvSpPr>
        <p:spPr>
          <a:xfrm>
            <a:off x="11681064" y="9755536"/>
            <a:ext cx="301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A54F868-F828-472F-BCFA-81EF005179B6}" type="slidenum">
              <a:rPr lang="en-GB" sz="1600" smtClean="0">
                <a:solidFill>
                  <a:schemeClr val="bg1"/>
                </a:solidFill>
              </a:rPr>
              <a:pPr/>
              <a:t>4</a:t>
            </a:fld>
            <a:endParaRPr lang="en-GB" sz="160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E1EFAD-8B32-AF82-87A2-39608FD17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8682" y="132691"/>
            <a:ext cx="20803910" cy="1899309"/>
          </a:xfrm>
        </p:spPr>
        <p:txBody>
          <a:bodyPr>
            <a:normAutofit/>
          </a:bodyPr>
          <a:lstStyle/>
          <a:p>
            <a:r>
              <a:rPr lang="en-GB" sz="7200" b="1" dirty="0">
                <a:solidFill>
                  <a:srgbClr val="382873"/>
                </a:solidFill>
                <a:latin typeface="Crimson Text" panose="02000503000000000000" pitchFamily="2" charset="0"/>
                <a:ea typeface="Cambria" panose="02040503050406030204" pitchFamily="18" charset="0"/>
              </a:rPr>
              <a:t>What is New in This Release</a:t>
            </a:r>
            <a:endParaRPr lang="en-GB" sz="720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C693E1-B698-D6DE-9FA1-627FE4D20D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05AC1-7278-1E4D-8469-EB4530B9165B}" type="datetime1">
              <a:rPr lang="en-US" smtClean="0"/>
              <a:t>5/7/25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448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7">
            <a:extLst>
              <a:ext uri="{FF2B5EF4-FFF2-40B4-BE49-F238E27FC236}">
                <a16:creationId xmlns:a16="http://schemas.microsoft.com/office/drawing/2014/main" id="{096C1948-B6E3-4124-A40D-7CD426164284}"/>
              </a:ext>
            </a:extLst>
          </p:cNvPr>
          <p:cNvSpPr txBox="1">
            <a:spLocks/>
          </p:cNvSpPr>
          <p:nvPr/>
        </p:nvSpPr>
        <p:spPr>
          <a:xfrm>
            <a:off x="616879" y="1846194"/>
            <a:ext cx="12820825" cy="10023611"/>
          </a:xfrm>
          <a:prstGeom prst="rect">
            <a:avLst/>
          </a:prstGeom>
          <a:noFill/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742950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SzPct val="100000"/>
              <a:buFont typeface="+mj-lt"/>
              <a:buAutoNum type="arabicPeriod"/>
            </a:pPr>
            <a:r>
              <a:rPr lang="en-GB" sz="4400" dirty="0">
                <a:solidFill>
                  <a:srgbClr val="002060"/>
                </a:solidFill>
                <a:latin typeface="Raleway"/>
                <a:ea typeface="Calibri"/>
                <a:cs typeface="Times New Roman"/>
              </a:rPr>
              <a:t>CPI for </a:t>
            </a:r>
            <a:r>
              <a:rPr lang="en-CA" sz="4400" dirty="0">
                <a:solidFill>
                  <a:srgbClr val="002060"/>
                </a:solidFill>
                <a:latin typeface="Raleway" panose="020B0503030101060003" pitchFamily="34" charset="0"/>
                <a:ea typeface="Calibri"/>
                <a:cs typeface="Times New Roman" panose="02020603050405020304" pitchFamily="18" charset="0"/>
              </a:rPr>
              <a:t>April</a:t>
            </a:r>
            <a:r>
              <a:rPr lang="en-CA" sz="4400" dirty="0">
                <a:solidFill>
                  <a:srgbClr val="002060"/>
                </a:solidFill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2025</a:t>
            </a:r>
            <a:r>
              <a:rPr lang="en-CA" sz="4400" dirty="0">
                <a:solidFill>
                  <a:srgbClr val="002060"/>
                </a:solidFill>
                <a:latin typeface="Raleway"/>
                <a:ea typeface="Calibri"/>
                <a:cs typeface="Times New Roman"/>
              </a:rPr>
              <a:t> </a:t>
            </a:r>
            <a:r>
              <a:rPr lang="en-GB" sz="4400" dirty="0">
                <a:solidFill>
                  <a:srgbClr val="002060"/>
                </a:solidFill>
                <a:latin typeface="Raleway"/>
                <a:ea typeface="Calibri"/>
                <a:cs typeface="Times New Roman"/>
              </a:rPr>
              <a:t>was 258.6</a:t>
            </a:r>
            <a:r>
              <a:rPr lang="en-GB" sz="4400" dirty="0">
                <a:solidFill>
                  <a:srgbClr val="002060"/>
                </a:solidFill>
                <a:latin typeface="Raleway"/>
              </a:rPr>
              <a:t> up from 256.5 in March  2025 and 213.3 in </a:t>
            </a:r>
            <a:r>
              <a:rPr lang="en-CA" sz="4400" dirty="0">
                <a:solidFill>
                  <a:srgbClr val="002060"/>
                </a:solidFill>
                <a:latin typeface="Raleway" panose="020B0503030101060003" pitchFamily="34" charset="0"/>
                <a:cs typeface="Times New Roman" panose="02020603050405020304" pitchFamily="18" charset="0"/>
              </a:rPr>
              <a:t>April</a:t>
            </a:r>
            <a:r>
              <a:rPr lang="en-GB" sz="4400" dirty="0">
                <a:solidFill>
                  <a:srgbClr val="002060"/>
                </a:solidFill>
                <a:latin typeface="Raleway"/>
              </a:rPr>
              <a:t> 2024. </a:t>
            </a:r>
            <a:endParaRPr lang="en-GB" sz="4400" dirty="0">
              <a:solidFill>
                <a:srgbClr val="002060"/>
              </a:solidFill>
              <a:latin typeface="Raleway" panose="020B0503030101060003" pitchFamily="34" charset="0"/>
            </a:endParaRPr>
          </a:p>
          <a:p>
            <a:pPr marL="742950" indent="-742950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SzPct val="100000"/>
              <a:buFont typeface="+mj-lt"/>
              <a:buAutoNum type="arabicPeriod"/>
            </a:pPr>
            <a:r>
              <a:rPr lang="en-GB" sz="4400" dirty="0">
                <a:latin typeface="Raleway"/>
                <a:ea typeface="Calibri"/>
                <a:cs typeface="Times New Roman"/>
              </a:rPr>
              <a:t>Year-on-Year (Y-on-Y) rate of inflation for </a:t>
            </a:r>
            <a:r>
              <a:rPr lang="en-CA" sz="4400" dirty="0">
                <a:latin typeface="Raleway" panose="020B0503030101060003" pitchFamily="34" charset="0"/>
                <a:ea typeface="Calibri"/>
                <a:cs typeface="Times New Roman" panose="02020603050405020304" pitchFamily="18" charset="0"/>
              </a:rPr>
              <a:t>April</a:t>
            </a:r>
            <a:r>
              <a:rPr lang="en-CA" sz="4400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2025</a:t>
            </a:r>
            <a:r>
              <a:rPr lang="en-GB" sz="4400" dirty="0">
                <a:latin typeface="Raleway"/>
                <a:ea typeface="Calibri"/>
                <a:cs typeface="Times New Roman"/>
              </a:rPr>
              <a:t> was, therefore 21.2%.</a:t>
            </a:r>
            <a:endParaRPr lang="en-GB" sz="4400" dirty="0">
              <a:latin typeface="Raleway" panose="020B05030301010600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indent="-742950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SzPct val="100000"/>
              <a:buFont typeface="+mj-lt"/>
              <a:buAutoNum type="arabicPeriod"/>
            </a:pPr>
            <a:r>
              <a:rPr lang="en-GB" sz="4400" dirty="0">
                <a:solidFill>
                  <a:srgbClr val="002060"/>
                </a:solidFill>
                <a:latin typeface="Raleway"/>
                <a:ea typeface="Calibri"/>
                <a:cs typeface="Times New Roman"/>
              </a:rPr>
              <a:t>This means that on the average, the price of goods and services increased by 21.2% between April 2024 and April 2025, a decrease of 1.2 percentage points compared to inflation in March 2025.</a:t>
            </a:r>
            <a:endParaRPr lang="en-CA" sz="4400" dirty="0">
              <a:solidFill>
                <a:srgbClr val="002060"/>
              </a:solidFill>
              <a:latin typeface="Raleway" panose="020B05030301010600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indent="-742950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SzPct val="100000"/>
              <a:buFont typeface="+mj-lt"/>
              <a:buAutoNum type="arabicPeriod"/>
            </a:pPr>
            <a:r>
              <a:rPr lang="en-GB" sz="4400" dirty="0">
                <a:latin typeface="Raleway"/>
                <a:ea typeface="Calibri"/>
                <a:cs typeface="Times New Roman"/>
              </a:rPr>
              <a:t>The Month-on-Month (M-on-M) inflation of 0.8% for April 2025 means </a:t>
            </a:r>
            <a:r>
              <a:rPr lang="en-GB" sz="4400" dirty="0">
                <a:latin typeface="Raleway"/>
                <a:cs typeface="Times New Roman"/>
              </a:rPr>
              <a:t>that prices increased by 0.8% between March and April 2025.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BA2A0BC-9F3D-4EC4-AADD-8F44CA5B94C4}"/>
              </a:ext>
            </a:extLst>
          </p:cNvPr>
          <p:cNvSpPr txBox="1">
            <a:spLocks/>
          </p:cNvSpPr>
          <p:nvPr/>
        </p:nvSpPr>
        <p:spPr>
          <a:xfrm>
            <a:off x="11681064" y="9755536"/>
            <a:ext cx="301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A54F868-F828-472F-BCFA-81EF005179B6}" type="slidenum">
              <a:rPr lang="en-GB" sz="1600" smtClean="0">
                <a:solidFill>
                  <a:schemeClr val="bg1"/>
                </a:solidFill>
              </a:rPr>
              <a:pPr/>
              <a:t>5</a:t>
            </a:fld>
            <a:endParaRPr lang="en-GB" sz="160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6ECC1B-A0AC-CC02-1E90-7B42EED75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879" y="167810"/>
            <a:ext cx="23082941" cy="1365130"/>
          </a:xfrm>
        </p:spPr>
        <p:txBody>
          <a:bodyPr>
            <a:normAutofit/>
          </a:bodyPr>
          <a:lstStyle/>
          <a:p>
            <a:r>
              <a:rPr lang="en-GB" sz="7200" b="1" dirty="0">
                <a:solidFill>
                  <a:srgbClr val="382873"/>
                </a:solidFill>
                <a:latin typeface="Crimson Text" panose="02000503000000000000" pitchFamily="2" charset="0"/>
                <a:ea typeface="Cambria" panose="02040503050406030204" pitchFamily="18" charset="0"/>
              </a:rPr>
              <a:t>Main Points: April 2025  CPI and Inflation</a:t>
            </a:r>
            <a:endParaRPr lang="en-GB" sz="7200" dirty="0"/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8984BDF8-FF07-389E-9999-30298CBEAE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9101092"/>
              </p:ext>
            </p:extLst>
          </p:nvPr>
        </p:nvGraphicFramePr>
        <p:xfrm>
          <a:off x="13990637" y="1766680"/>
          <a:ext cx="9056100" cy="10023614"/>
        </p:xfrm>
        <a:graphic>
          <a:graphicData uri="http://schemas.openxmlformats.org/drawingml/2006/table">
            <a:tbl>
              <a:tblPr firstRow="1" bandRow="1"/>
              <a:tblGrid>
                <a:gridCol w="2264025">
                  <a:extLst>
                    <a:ext uri="{9D8B030D-6E8A-4147-A177-3AD203B41FA5}">
                      <a16:colId xmlns:a16="http://schemas.microsoft.com/office/drawing/2014/main" val="3437850737"/>
                    </a:ext>
                  </a:extLst>
                </a:gridCol>
                <a:gridCol w="2264025">
                  <a:extLst>
                    <a:ext uri="{9D8B030D-6E8A-4147-A177-3AD203B41FA5}">
                      <a16:colId xmlns:a16="http://schemas.microsoft.com/office/drawing/2014/main" val="1665369092"/>
                    </a:ext>
                  </a:extLst>
                </a:gridCol>
                <a:gridCol w="2264025">
                  <a:extLst>
                    <a:ext uri="{9D8B030D-6E8A-4147-A177-3AD203B41FA5}">
                      <a16:colId xmlns:a16="http://schemas.microsoft.com/office/drawing/2014/main" val="345158986"/>
                    </a:ext>
                  </a:extLst>
                </a:gridCol>
                <a:gridCol w="2264025">
                  <a:extLst>
                    <a:ext uri="{9D8B030D-6E8A-4147-A177-3AD203B41FA5}">
                      <a16:colId xmlns:a16="http://schemas.microsoft.com/office/drawing/2014/main" val="214754329"/>
                    </a:ext>
                  </a:extLst>
                </a:gridCol>
              </a:tblGrid>
              <a:tr h="868472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3600" b="1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Month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3600" b="1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CPI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GB" sz="3600" b="1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Inflation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7825783"/>
                  </a:ext>
                </a:extLst>
              </a:tr>
              <a:tr h="687540">
                <a:tc vMerge="1">
                  <a:txBody>
                    <a:bodyPr/>
                    <a:lstStyle/>
                    <a:p>
                      <a:endParaRPr lang="en-G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600" b="1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Y-on-Y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600" b="1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M-on-M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5534560"/>
                  </a:ext>
                </a:extLst>
              </a:tr>
              <a:tr h="65135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Apr-24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           213.3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25.0%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1.8%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220643"/>
                  </a:ext>
                </a:extLst>
              </a:tr>
              <a:tr h="65135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May-24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          220.0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23.1%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3.2%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8829064"/>
                  </a:ext>
                </a:extLst>
              </a:tr>
              <a:tr h="65135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Jun-24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          226.4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22.8%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2.9%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5967020"/>
                  </a:ext>
                </a:extLst>
              </a:tr>
              <a:tr h="65135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Jul-24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           231.0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H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20.9%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2.1%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981550"/>
                  </a:ext>
                </a:extLst>
              </a:tr>
              <a:tr h="65135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Aug-24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          229.4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20.4%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-0.7%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51776"/>
                  </a:ext>
                </a:extLst>
              </a:tr>
              <a:tr h="65135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Sep-24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          235.8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21.5%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2.8%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831136"/>
                  </a:ext>
                </a:extLst>
              </a:tr>
              <a:tr h="65135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Oct-24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           237.8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22.1%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0.9%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3312322"/>
                  </a:ext>
                </a:extLst>
              </a:tr>
              <a:tr h="65135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Nov-24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          243.9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23.0%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2.6%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5077373"/>
                  </a:ext>
                </a:extLst>
              </a:tr>
              <a:tr h="65135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Dec-24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          248.3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23.8%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1.8%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0423615"/>
                  </a:ext>
                </a:extLst>
              </a:tr>
              <a:tr h="65135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Jan-25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          252.6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23.5%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1.7%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385178"/>
                  </a:ext>
                </a:extLst>
              </a:tr>
              <a:tr h="65135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Feb-25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          255.9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23.1%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1.3%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9951613"/>
                  </a:ext>
                </a:extLst>
              </a:tr>
              <a:tr h="65135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Mar-25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          256.5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22.4%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0.2%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3132172"/>
                  </a:ext>
                </a:extLst>
              </a:tr>
              <a:tr h="65135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1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Apr-25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D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GH" sz="3200" b="1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         258.6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D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H" sz="3200" b="1" i="0" u="none" strike="noStrike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21.2%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D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H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Raleway" pitchFamily="2" charset="77"/>
                        </a:rPr>
                        <a:t>0.8%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7406230"/>
                  </a:ext>
                </a:extLst>
              </a:tr>
            </a:tbl>
          </a:graphicData>
        </a:graphic>
      </p:graphicFrame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038479B5-7B48-D99B-FF02-669B07EDEB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00ED5-BCFC-7949-AF14-D1924F7008CB}" type="datetime1">
              <a:rPr lang="en-US" smtClean="0"/>
              <a:t>5/7/25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89070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E03B6-BBF2-604D-3293-C314409ECD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8B502D3F-54AA-5950-DE55-7823E8DD8F64}"/>
              </a:ext>
            </a:extLst>
          </p:cNvPr>
          <p:cNvSpPr txBox="1">
            <a:spLocks/>
          </p:cNvSpPr>
          <p:nvPr/>
        </p:nvSpPr>
        <p:spPr>
          <a:xfrm>
            <a:off x="11681064" y="9755536"/>
            <a:ext cx="301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A54F868-F828-472F-BCFA-81EF005179B6}" type="slidenum">
              <a:rPr lang="en-GB" sz="1600" smtClean="0">
                <a:solidFill>
                  <a:schemeClr val="bg1"/>
                </a:solidFill>
              </a:rPr>
              <a:pPr/>
              <a:t>6</a:t>
            </a:fld>
            <a:endParaRPr lang="en-GB" sz="160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FD45E0-56A6-0345-1139-52EBB523D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8682" y="132691"/>
            <a:ext cx="20803910" cy="1899309"/>
          </a:xfrm>
        </p:spPr>
        <p:txBody>
          <a:bodyPr>
            <a:normAutofit/>
          </a:bodyPr>
          <a:lstStyle/>
          <a:p>
            <a:r>
              <a:rPr lang="en-GB" sz="7200" b="1" dirty="0">
                <a:solidFill>
                  <a:srgbClr val="382873"/>
                </a:solidFill>
                <a:latin typeface="Crimson Text" panose="02000503000000000000" pitchFamily="2" charset="0"/>
                <a:ea typeface="Cambria" panose="02040503050406030204" pitchFamily="18" charset="0"/>
              </a:rPr>
              <a:t>Main Points: April 2025  CPI and Inflation</a:t>
            </a:r>
            <a:endParaRPr lang="en-GB" sz="7200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F62A7B8-6D3D-0C31-B1BD-3079893C30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9030468"/>
              </p:ext>
            </p:extLst>
          </p:nvPr>
        </p:nvGraphicFramePr>
        <p:xfrm>
          <a:off x="1031406" y="1912729"/>
          <a:ext cx="21600804" cy="9890541"/>
        </p:xfrm>
        <a:graphic>
          <a:graphicData uri="http://schemas.openxmlformats.org/drawingml/2006/table">
            <a:tbl>
              <a:tblPr/>
              <a:tblGrid>
                <a:gridCol w="1309861">
                  <a:extLst>
                    <a:ext uri="{9D8B030D-6E8A-4147-A177-3AD203B41FA5}">
                      <a16:colId xmlns:a16="http://schemas.microsoft.com/office/drawing/2014/main" val="1530000871"/>
                    </a:ext>
                  </a:extLst>
                </a:gridCol>
                <a:gridCol w="8383112">
                  <a:extLst>
                    <a:ext uri="{9D8B030D-6E8A-4147-A177-3AD203B41FA5}">
                      <a16:colId xmlns:a16="http://schemas.microsoft.com/office/drawing/2014/main" val="1096570134"/>
                    </a:ext>
                  </a:extLst>
                </a:gridCol>
                <a:gridCol w="1905253">
                  <a:extLst>
                    <a:ext uri="{9D8B030D-6E8A-4147-A177-3AD203B41FA5}">
                      <a16:colId xmlns:a16="http://schemas.microsoft.com/office/drawing/2014/main" val="386192049"/>
                    </a:ext>
                  </a:extLst>
                </a:gridCol>
                <a:gridCol w="1428941">
                  <a:extLst>
                    <a:ext uri="{9D8B030D-6E8A-4147-A177-3AD203B41FA5}">
                      <a16:colId xmlns:a16="http://schemas.microsoft.com/office/drawing/2014/main" val="781732375"/>
                    </a:ext>
                  </a:extLst>
                </a:gridCol>
                <a:gridCol w="1428941">
                  <a:extLst>
                    <a:ext uri="{9D8B030D-6E8A-4147-A177-3AD203B41FA5}">
                      <a16:colId xmlns:a16="http://schemas.microsoft.com/office/drawing/2014/main" val="1719576774"/>
                    </a:ext>
                  </a:extLst>
                </a:gridCol>
                <a:gridCol w="1428941">
                  <a:extLst>
                    <a:ext uri="{9D8B030D-6E8A-4147-A177-3AD203B41FA5}">
                      <a16:colId xmlns:a16="http://schemas.microsoft.com/office/drawing/2014/main" val="2719203063"/>
                    </a:ext>
                  </a:extLst>
                </a:gridCol>
                <a:gridCol w="643022">
                  <a:extLst>
                    <a:ext uri="{9D8B030D-6E8A-4147-A177-3AD203B41FA5}">
                      <a16:colId xmlns:a16="http://schemas.microsoft.com/office/drawing/2014/main" val="1836584682"/>
                    </a:ext>
                  </a:extLst>
                </a:gridCol>
                <a:gridCol w="1690911">
                  <a:extLst>
                    <a:ext uri="{9D8B030D-6E8A-4147-A177-3AD203B41FA5}">
                      <a16:colId xmlns:a16="http://schemas.microsoft.com/office/drawing/2014/main" val="4195675821"/>
                    </a:ext>
                  </a:extLst>
                </a:gridCol>
                <a:gridCol w="1690911">
                  <a:extLst>
                    <a:ext uri="{9D8B030D-6E8A-4147-A177-3AD203B41FA5}">
                      <a16:colId xmlns:a16="http://schemas.microsoft.com/office/drawing/2014/main" val="464067959"/>
                    </a:ext>
                  </a:extLst>
                </a:gridCol>
                <a:gridCol w="1690911">
                  <a:extLst>
                    <a:ext uri="{9D8B030D-6E8A-4147-A177-3AD203B41FA5}">
                      <a16:colId xmlns:a16="http://schemas.microsoft.com/office/drawing/2014/main" val="275250818"/>
                    </a:ext>
                  </a:extLst>
                </a:gridCol>
              </a:tblGrid>
              <a:tr h="55445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No.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Description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Weights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Year-on-Year Inflation (%)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H" sz="3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Month-on-Month Inflation (%)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4830371"/>
                  </a:ext>
                </a:extLst>
              </a:tr>
              <a:tr h="554457">
                <a:tc vMerge="1">
                  <a:txBody>
                    <a:bodyPr/>
                    <a:lstStyle/>
                    <a:p>
                      <a:endParaRPr lang="en-G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Mar25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Apr25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D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Change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H" sz="3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Mar25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Apr25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D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Change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2313056"/>
                  </a:ext>
                </a:extLst>
              </a:tr>
              <a:tr h="587073">
                <a:tc>
                  <a:txBody>
                    <a:bodyPr/>
                    <a:lstStyle/>
                    <a:p>
                      <a:pPr algn="ctr" fontAlgn="ctr"/>
                      <a:r>
                        <a:rPr lang="en-GH" sz="3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National Overview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H" sz="3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100.0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H" sz="2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22.4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H" sz="2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21.2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3ED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-1.2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GH" sz="32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H" sz="2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H" sz="2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3ED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245070"/>
                  </a:ext>
                </a:extLst>
              </a:tr>
              <a:tr h="521843">
                <a:tc>
                  <a:txBody>
                    <a:bodyPr/>
                    <a:lstStyle/>
                    <a:p>
                      <a:pPr algn="l" fontAlgn="b"/>
                      <a:endParaRPr lang="en-GH" sz="3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H" sz="3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H" sz="32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H" sz="3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ED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H" sz="2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GH" sz="3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H" sz="3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ED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H" sz="2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8435161"/>
                  </a:ext>
                </a:extLst>
              </a:tr>
              <a:tr h="554457">
                <a:tc>
                  <a:txBody>
                    <a:bodyPr/>
                    <a:lstStyle/>
                    <a:p>
                      <a:pPr algn="ctr" fontAlgn="ctr"/>
                      <a:r>
                        <a:rPr lang="en-GH" sz="3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Inflation by Food &amp; Non-Food Category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H" sz="32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H" sz="32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H" sz="3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ED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H" sz="2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GH" sz="32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H" sz="32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H" sz="3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ED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H" sz="2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2481041"/>
                  </a:ext>
                </a:extLst>
              </a:tr>
              <a:tr h="554457"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2.1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Food and Non-Alcoholic Beverages</a:t>
                      </a:r>
                    </a:p>
                  </a:txBody>
                  <a:tcPr marL="114300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H" sz="3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42.7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H" sz="2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26.5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H" sz="2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25.0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ED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-1.5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H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H" sz="2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-0.2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H" sz="2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ED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H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1.1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7158964"/>
                  </a:ext>
                </a:extLst>
              </a:tr>
              <a:tr h="554457"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2.2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Non-Food</a:t>
                      </a:r>
                    </a:p>
                  </a:txBody>
                  <a:tcPr marL="114300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H" sz="3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57.3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H" sz="2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18.7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H" sz="2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17.9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ED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-0.9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GH" sz="3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H" sz="2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H" sz="2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ED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196468"/>
                  </a:ext>
                </a:extLst>
              </a:tr>
              <a:tr h="521843">
                <a:tc>
                  <a:txBody>
                    <a:bodyPr/>
                    <a:lstStyle/>
                    <a:p>
                      <a:pPr algn="l" fontAlgn="b"/>
                      <a:endParaRPr lang="en-GH" sz="3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H" sz="3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H" sz="32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H" sz="3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ED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H" sz="2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GH" sz="3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H" sz="3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ED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H" sz="2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6542000"/>
                  </a:ext>
                </a:extLst>
              </a:tr>
              <a:tr h="1051839">
                <a:tc>
                  <a:txBody>
                    <a:bodyPr/>
                    <a:lstStyle/>
                    <a:p>
                      <a:pPr algn="ctr" fontAlgn="ctr"/>
                      <a:r>
                        <a:rPr lang="en-GH" sz="3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Inflation by Imports  &amp; Locally Produced Items Category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H" sz="32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H" sz="32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H" sz="3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ED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H" sz="2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GH" sz="32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H" sz="32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H" sz="3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ED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H" sz="2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9392469"/>
                  </a:ext>
                </a:extLst>
              </a:tr>
              <a:tr h="554457"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3.1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Locally produced Items</a:t>
                      </a:r>
                    </a:p>
                  </a:txBody>
                  <a:tcPr marL="114300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H" sz="3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68.5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H" sz="2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24.0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H" sz="2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22.7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ED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-1.3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GH" sz="3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H" sz="2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H" sz="2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1.0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ED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6539495"/>
                  </a:ext>
                </a:extLst>
              </a:tr>
              <a:tr h="554457"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3.2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Imported Items</a:t>
                      </a:r>
                    </a:p>
                  </a:txBody>
                  <a:tcPr marL="114300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H" sz="3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31.5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H" sz="2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18.7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H" sz="2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17.7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ED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-0.9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GH" sz="3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H" sz="2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H" sz="2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ED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600869"/>
                  </a:ext>
                </a:extLst>
              </a:tr>
              <a:tr h="521843">
                <a:tc>
                  <a:txBody>
                    <a:bodyPr/>
                    <a:lstStyle/>
                    <a:p>
                      <a:pPr algn="l" fontAlgn="b"/>
                      <a:endParaRPr lang="en-GH" sz="3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H" sz="3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H" sz="32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H" sz="3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ED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H" sz="2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GH" sz="3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H" sz="3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ED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H" sz="2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0564592"/>
                  </a:ext>
                </a:extLst>
              </a:tr>
              <a:tr h="554457">
                <a:tc>
                  <a:txBody>
                    <a:bodyPr/>
                    <a:lstStyle/>
                    <a:p>
                      <a:pPr algn="ctr" fontAlgn="ctr"/>
                      <a:r>
                        <a:rPr lang="en-GH" sz="3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Inflation by Region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H" sz="32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H" sz="32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H" sz="3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ED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H" sz="2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GH" sz="32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H" sz="32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H" sz="3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ED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H" sz="2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62356400"/>
                  </a:ext>
                </a:extLst>
              </a:tr>
              <a:tr h="554457"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4.1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Lowest regional inflation: Volta Region </a:t>
                      </a:r>
                    </a:p>
                  </a:txBody>
                  <a:tcPr marL="114300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H" sz="32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4.5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H" sz="2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18.9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H" sz="2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18.3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ED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-0.6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GH" sz="3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H" sz="2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1.2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H" sz="2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1.0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ED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-0.2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3034685"/>
                  </a:ext>
                </a:extLst>
              </a:tr>
              <a:tr h="554457"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4.2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Highest regional inflation: Upper West Region </a:t>
                      </a:r>
                    </a:p>
                  </a:txBody>
                  <a:tcPr marL="114300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H" sz="32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1.3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H" sz="2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36.2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H" sz="2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37.1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ED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GH" sz="3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H" sz="2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H" sz="2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1.2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ED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7875585"/>
                  </a:ext>
                </a:extLst>
              </a:tr>
              <a:tr h="554457"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4.3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No. of Regions above national average </a:t>
                      </a:r>
                    </a:p>
                  </a:txBody>
                  <a:tcPr marL="114300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H" sz="3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35.1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H" sz="2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H" sz="2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ED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-1.0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GH" sz="3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GH" sz="3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ED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6744603"/>
                  </a:ext>
                </a:extLst>
              </a:tr>
              <a:tr h="587073"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4.4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No. of Regions below national average </a:t>
                      </a:r>
                    </a:p>
                  </a:txBody>
                  <a:tcPr marL="114300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H" sz="2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64.9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H" sz="2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H" sz="2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D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1.0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D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H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5204132"/>
                  </a:ext>
                </a:extLst>
              </a:tr>
            </a:tbl>
          </a:graphicData>
        </a:graphic>
      </p:graphicFrame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6714E970-6671-E086-0936-811A4BB330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FC696-9E99-DB41-8C8D-9705FDD14B50}" type="datetime1">
              <a:rPr lang="en-US" smtClean="0"/>
              <a:t>5/7/25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77091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AFE665-E6C3-B64C-3D2C-3EAF83F2C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888" y="298933"/>
            <a:ext cx="22728288" cy="1199667"/>
          </a:xfrm>
        </p:spPr>
        <p:txBody>
          <a:bodyPr anchor="t">
            <a:noAutofit/>
          </a:bodyPr>
          <a:lstStyle/>
          <a:p>
            <a:pPr algn="ctr"/>
            <a:r>
              <a:rPr lang="en-GB" sz="6600" b="1" dirty="0">
                <a:solidFill>
                  <a:srgbClr val="382873"/>
                </a:solidFill>
                <a:latin typeface="Crimson Text"/>
                <a:ea typeface="Cambria"/>
              </a:rPr>
              <a:t>Food and Non-Food Year-on-Year Inflation</a:t>
            </a:r>
            <a:br>
              <a:rPr lang="en-GB" sz="6600" b="1" dirty="0">
                <a:solidFill>
                  <a:srgbClr val="382873"/>
                </a:solidFill>
                <a:latin typeface="Crimson Text"/>
                <a:ea typeface="Cambria"/>
              </a:rPr>
            </a:br>
            <a:endParaRPr lang="en-US" sz="66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5787E6E-BFEB-36EE-C8E5-CA92DE675664}"/>
              </a:ext>
            </a:extLst>
          </p:cNvPr>
          <p:cNvGrpSpPr/>
          <p:nvPr/>
        </p:nvGrpSpPr>
        <p:grpSpPr>
          <a:xfrm>
            <a:off x="383950" y="3480619"/>
            <a:ext cx="23017226" cy="8101855"/>
            <a:chOff x="474394" y="2505454"/>
            <a:chExt cx="23017226" cy="7100737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5DD3CA6-35C3-E43A-38CD-427193431C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4394" y="2505454"/>
              <a:ext cx="11759960" cy="7100737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420E81A-5155-3715-C2C9-E5FC898E048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234354" y="2505454"/>
              <a:ext cx="11257266" cy="7100737"/>
            </a:xfrm>
            <a:prstGeom prst="rect">
              <a:avLst/>
            </a:prstGeom>
          </p:spPr>
        </p:pic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ACCAB8-B595-CB2D-0258-6E98AB43E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8AD36-54BD-0941-B3C3-7C1ADCFBBF56}" type="datetime1">
              <a:rPr lang="en-US" smtClean="0"/>
              <a:t>5/7/25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98635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AFE665-E6C3-B64C-3D2C-3EAF83F2C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8559" y="769649"/>
            <a:ext cx="22570965" cy="1349202"/>
          </a:xfrm>
        </p:spPr>
        <p:txBody>
          <a:bodyPr anchor="t">
            <a:noAutofit/>
          </a:bodyPr>
          <a:lstStyle/>
          <a:p>
            <a:r>
              <a:rPr lang="en-GB" sz="6600" b="1" dirty="0">
                <a:solidFill>
                  <a:srgbClr val="382873"/>
                </a:solidFill>
                <a:latin typeface="Crimson Text"/>
                <a:ea typeface="Cambria"/>
              </a:rPr>
              <a:t>Food and Non-Food Month-on-Month Inflation</a:t>
            </a:r>
            <a:endParaRPr lang="en-US" sz="66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356984-E8AF-831E-8B76-4DF50A9BD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74D25-2987-7641-A06D-1750F2CE0AE3}" type="datetime1">
              <a:rPr lang="en-US" smtClean="0"/>
              <a:t>5/7/25</a:t>
            </a:fld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DCF7A5A-D1CC-AF60-12CF-2965BCEA64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774" y="2635758"/>
            <a:ext cx="11950816" cy="757504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2B5562F-4479-5002-1566-46CF3F6798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93089" y="2635758"/>
            <a:ext cx="10670612" cy="7575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1351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587A6AC2-0264-4A0E-8A06-F2927E68192B}"/>
              </a:ext>
            </a:extLst>
          </p:cNvPr>
          <p:cNvSpPr txBox="1">
            <a:spLocks/>
          </p:cNvSpPr>
          <p:nvPr/>
        </p:nvSpPr>
        <p:spPr>
          <a:xfrm>
            <a:off x="11681064" y="9755536"/>
            <a:ext cx="301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A54F868-F828-472F-BCFA-81EF005179B6}" type="slidenum">
              <a:rPr lang="en-GB" sz="1600" smtClean="0">
                <a:solidFill>
                  <a:schemeClr val="bg1"/>
                </a:solidFill>
              </a:rPr>
              <a:pPr/>
              <a:t>9</a:t>
            </a:fld>
            <a:endParaRPr lang="en-GB" sz="160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E9DA21-2D7D-7F8B-802E-D4FDA17A6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6350" y="50510"/>
            <a:ext cx="22402635" cy="2059644"/>
          </a:xfrm>
        </p:spPr>
        <p:txBody>
          <a:bodyPr>
            <a:normAutofit/>
          </a:bodyPr>
          <a:lstStyle/>
          <a:p>
            <a:r>
              <a:rPr lang="en-GB" sz="6600" b="1" dirty="0">
                <a:solidFill>
                  <a:srgbClr val="382873"/>
                </a:solidFill>
                <a:latin typeface="Crimson Text" panose="02000503000000000000" pitchFamily="2" charset="0"/>
                <a:ea typeface="Cambria" panose="02040503050406030204" pitchFamily="18" charset="0"/>
              </a:rPr>
              <a:t>April</a:t>
            </a:r>
            <a:r>
              <a:rPr lang="en-GB" sz="7000" b="1" dirty="0">
                <a:solidFill>
                  <a:srgbClr val="382873"/>
                </a:solidFill>
                <a:latin typeface="Crimson Text" panose="02000503000000000000" pitchFamily="2" charset="0"/>
                <a:ea typeface="Cambria" panose="02040503050406030204" pitchFamily="18" charset="0"/>
              </a:rPr>
              <a:t> 2025 Inflation </a:t>
            </a:r>
            <a:r>
              <a:rPr lang="en-GB" altLang="en-US" sz="7000" b="1" dirty="0">
                <a:solidFill>
                  <a:srgbClr val="382873"/>
                </a:solidFill>
                <a:latin typeface="Crimson Text" panose="02000503000000000000" pitchFamily="2" charset="0"/>
                <a:ea typeface="Cambria" panose="02040503050406030204" pitchFamily="18" charset="0"/>
              </a:rPr>
              <a:t>by Division</a:t>
            </a:r>
            <a:endParaRPr lang="en-GB" sz="7000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B1C55C4-80CB-FE4B-CF8B-E7A2AE08C3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6186963"/>
              </p:ext>
            </p:extLst>
          </p:nvPr>
        </p:nvGraphicFramePr>
        <p:xfrm>
          <a:off x="619546" y="1749288"/>
          <a:ext cx="22731544" cy="10075741"/>
        </p:xfrm>
        <a:graphic>
          <a:graphicData uri="http://schemas.openxmlformats.org/drawingml/2006/table">
            <a:tbl>
              <a:tblPr/>
              <a:tblGrid>
                <a:gridCol w="1518504">
                  <a:extLst>
                    <a:ext uri="{9D8B030D-6E8A-4147-A177-3AD203B41FA5}">
                      <a16:colId xmlns:a16="http://schemas.microsoft.com/office/drawing/2014/main" val="1542337753"/>
                    </a:ext>
                  </a:extLst>
                </a:gridCol>
                <a:gridCol w="8503625">
                  <a:extLst>
                    <a:ext uri="{9D8B030D-6E8A-4147-A177-3AD203B41FA5}">
                      <a16:colId xmlns:a16="http://schemas.microsoft.com/office/drawing/2014/main" val="4247840935"/>
                    </a:ext>
                  </a:extLst>
                </a:gridCol>
                <a:gridCol w="1582926">
                  <a:extLst>
                    <a:ext uri="{9D8B030D-6E8A-4147-A177-3AD203B41FA5}">
                      <a16:colId xmlns:a16="http://schemas.microsoft.com/office/drawing/2014/main" val="1916437907"/>
                    </a:ext>
                  </a:extLst>
                </a:gridCol>
                <a:gridCol w="441747">
                  <a:extLst>
                    <a:ext uri="{9D8B030D-6E8A-4147-A177-3AD203B41FA5}">
                      <a16:colId xmlns:a16="http://schemas.microsoft.com/office/drawing/2014/main" val="454525152"/>
                    </a:ext>
                  </a:extLst>
                </a:gridCol>
                <a:gridCol w="1656549">
                  <a:extLst>
                    <a:ext uri="{9D8B030D-6E8A-4147-A177-3AD203B41FA5}">
                      <a16:colId xmlns:a16="http://schemas.microsoft.com/office/drawing/2014/main" val="2881471760"/>
                    </a:ext>
                  </a:extLst>
                </a:gridCol>
                <a:gridCol w="1656549">
                  <a:extLst>
                    <a:ext uri="{9D8B030D-6E8A-4147-A177-3AD203B41FA5}">
                      <a16:colId xmlns:a16="http://schemas.microsoft.com/office/drawing/2014/main" val="2961023600"/>
                    </a:ext>
                  </a:extLst>
                </a:gridCol>
                <a:gridCol w="1656549">
                  <a:extLst>
                    <a:ext uri="{9D8B030D-6E8A-4147-A177-3AD203B41FA5}">
                      <a16:colId xmlns:a16="http://schemas.microsoft.com/office/drawing/2014/main" val="2677079677"/>
                    </a:ext>
                  </a:extLst>
                </a:gridCol>
                <a:gridCol w="662620">
                  <a:extLst>
                    <a:ext uri="{9D8B030D-6E8A-4147-A177-3AD203B41FA5}">
                      <a16:colId xmlns:a16="http://schemas.microsoft.com/office/drawing/2014/main" val="3098004696"/>
                    </a:ext>
                  </a:extLst>
                </a:gridCol>
                <a:gridCol w="1656549">
                  <a:extLst>
                    <a:ext uri="{9D8B030D-6E8A-4147-A177-3AD203B41FA5}">
                      <a16:colId xmlns:a16="http://schemas.microsoft.com/office/drawing/2014/main" val="1285805536"/>
                    </a:ext>
                  </a:extLst>
                </a:gridCol>
                <a:gridCol w="1656549">
                  <a:extLst>
                    <a:ext uri="{9D8B030D-6E8A-4147-A177-3AD203B41FA5}">
                      <a16:colId xmlns:a16="http://schemas.microsoft.com/office/drawing/2014/main" val="3677526898"/>
                    </a:ext>
                  </a:extLst>
                </a:gridCol>
                <a:gridCol w="1739377">
                  <a:extLst>
                    <a:ext uri="{9D8B030D-6E8A-4147-A177-3AD203B41FA5}">
                      <a16:colId xmlns:a16="http://schemas.microsoft.com/office/drawing/2014/main" val="2653488695"/>
                    </a:ext>
                  </a:extLst>
                </a:gridCol>
              </a:tblGrid>
              <a:tr h="56915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3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No.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Division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Weight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H" sz="3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Year-on-year inflation (%)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H" sz="3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Month-on-month inflation (%)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3708009"/>
                  </a:ext>
                </a:extLst>
              </a:tr>
              <a:tr h="569151">
                <a:tc vMerge="1">
                  <a:txBody>
                    <a:bodyPr/>
                    <a:lstStyle/>
                    <a:p>
                      <a:endParaRPr lang="en-G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H" sz="3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Mar25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Apr25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D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Change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H" sz="3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Mar25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Apr25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D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Change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1168738"/>
                  </a:ext>
                </a:extLst>
              </a:tr>
              <a:tr h="622508">
                <a:tc>
                  <a:txBody>
                    <a:bodyPr/>
                    <a:lstStyle/>
                    <a:p>
                      <a:pPr algn="ctr" fontAlgn="ctr"/>
                      <a:r>
                        <a:rPr lang="en-GH" sz="3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Food and non-alcoholic beverages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42.7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H" sz="3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26.5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25.0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3ED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-1.5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H" sz="3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-0.2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3ED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1.1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7029938"/>
                  </a:ext>
                </a:extLst>
              </a:tr>
              <a:tr h="622508">
                <a:tc>
                  <a:txBody>
                    <a:bodyPr/>
                    <a:lstStyle/>
                    <a:p>
                      <a:pPr algn="ctr" fontAlgn="ctr"/>
                      <a:r>
                        <a:rPr lang="en-GH" sz="3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Alcoholic beverages, tobacco and narcotics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3.9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H" sz="3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23.8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24.0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ED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H" sz="3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1.5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ED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1.2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988948"/>
                  </a:ext>
                </a:extLst>
              </a:tr>
              <a:tr h="622508">
                <a:tc>
                  <a:txBody>
                    <a:bodyPr/>
                    <a:lstStyle/>
                    <a:p>
                      <a:pPr algn="ctr" fontAlgn="ctr"/>
                      <a:r>
                        <a:rPr lang="en-GH" sz="3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Recreation, sport and culture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3.5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H" sz="3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20.7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22.8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ED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2.2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H" sz="3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3.9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2.6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ED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-1.3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9747425"/>
                  </a:ext>
                </a:extLst>
              </a:tr>
              <a:tr h="622508">
                <a:tc>
                  <a:txBody>
                    <a:bodyPr/>
                    <a:lstStyle/>
                    <a:p>
                      <a:pPr algn="ctr" fontAlgn="ctr"/>
                      <a:r>
                        <a:rPr lang="en-GH" sz="3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Housing, water, electricity, gas and other fuels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10.2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H" sz="3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25.1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22.5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ED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-2.6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H" sz="3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1.0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ED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1515836"/>
                  </a:ext>
                </a:extLst>
              </a:tr>
              <a:tr h="622508">
                <a:tc>
                  <a:txBody>
                    <a:bodyPr/>
                    <a:lstStyle/>
                    <a:p>
                      <a:pPr algn="ctr" fontAlgn="ctr"/>
                      <a:r>
                        <a:rPr lang="en-GH" sz="3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Clothing and footwear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8.0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H" sz="3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19.3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19.7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ED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H" sz="3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1.2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ED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3981152"/>
                  </a:ext>
                </a:extLst>
              </a:tr>
              <a:tr h="1049372">
                <a:tc>
                  <a:txBody>
                    <a:bodyPr/>
                    <a:lstStyle/>
                    <a:p>
                      <a:pPr algn="ctr" fontAlgn="ctr"/>
                      <a:r>
                        <a:rPr lang="en-GH" sz="3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Personal care, social protection and miscellaneous goods and services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2.5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H" sz="3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17.4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17.2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ED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-0.2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H" sz="3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1.1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ED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8440385"/>
                  </a:ext>
                </a:extLst>
              </a:tr>
              <a:tr h="622508">
                <a:tc>
                  <a:txBody>
                    <a:bodyPr/>
                    <a:lstStyle/>
                    <a:p>
                      <a:pPr algn="ctr" fontAlgn="ctr"/>
                      <a:r>
                        <a:rPr lang="en-GH" sz="3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Insurance and financial services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H" sz="3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16.6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16.9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ED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H" sz="3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ED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2005065"/>
                  </a:ext>
                </a:extLst>
              </a:tr>
              <a:tr h="1040479">
                <a:tc>
                  <a:txBody>
                    <a:bodyPr/>
                    <a:lstStyle/>
                    <a:p>
                      <a:pPr algn="ctr" fontAlgn="ctr"/>
                      <a:r>
                        <a:rPr lang="en-GH" sz="3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Furnishings, household equipment and routine household maintenance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3.2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H" sz="3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15.3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15.1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ED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-0.2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H" sz="3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ED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0243089"/>
                  </a:ext>
                </a:extLst>
              </a:tr>
              <a:tr h="622508">
                <a:tc>
                  <a:txBody>
                    <a:bodyPr/>
                    <a:lstStyle/>
                    <a:p>
                      <a:pPr algn="ctr" fontAlgn="ctr"/>
                      <a:r>
                        <a:rPr lang="en-GH" sz="3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Health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H" sz="3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16.8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15.0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ED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-1.7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H" sz="3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1.0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ED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-0.3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7673992"/>
                  </a:ext>
                </a:extLst>
              </a:tr>
              <a:tr h="622508">
                <a:tc>
                  <a:txBody>
                    <a:bodyPr/>
                    <a:lstStyle/>
                    <a:p>
                      <a:pPr algn="ctr" fontAlgn="ctr"/>
                      <a:r>
                        <a:rPr lang="en-GH" sz="3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Transport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10.5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H" sz="3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16.8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14.9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ED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-1.9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H" sz="3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-0.6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ED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-0.7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8664268"/>
                  </a:ext>
                </a:extLst>
              </a:tr>
              <a:tr h="622508">
                <a:tc>
                  <a:txBody>
                    <a:bodyPr/>
                    <a:lstStyle/>
                    <a:p>
                      <a:pPr algn="ctr" fontAlgn="ctr"/>
                      <a:r>
                        <a:rPr lang="en-GH" sz="3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Education services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6.6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H" sz="3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11.3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11.7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ED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H" sz="3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-0.1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ED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9631576"/>
                  </a:ext>
                </a:extLst>
              </a:tr>
              <a:tr h="622508">
                <a:tc>
                  <a:txBody>
                    <a:bodyPr/>
                    <a:lstStyle/>
                    <a:p>
                      <a:pPr algn="ctr" fontAlgn="ctr"/>
                      <a:r>
                        <a:rPr lang="en-GH" sz="3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Information and communication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3.6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H" sz="3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10.8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10.9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ED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H" sz="3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ED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019695"/>
                  </a:ext>
                </a:extLst>
              </a:tr>
              <a:tr h="622508">
                <a:tc>
                  <a:txBody>
                    <a:bodyPr/>
                    <a:lstStyle/>
                    <a:p>
                      <a:pPr algn="ctr" fontAlgn="ctr"/>
                      <a:r>
                        <a:rPr lang="en-GH" sz="3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Restaurants and accommodation services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4.3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13.3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10.7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D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-2.6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-0.1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D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-0.5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5299074"/>
                  </a:ext>
                </a:extLst>
              </a:tr>
            </a:tbl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F878D2-F855-9253-AAEC-7E1FFDA1DA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39F59-9AED-CB41-ADAD-850A2A63C0DF}" type="datetime1">
              <a:rPr lang="en-US" smtClean="0"/>
              <a:t>5/7/25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62283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CC3680-CEEE-5070-124D-A3BAA6D1F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C0A1A0F1-28AB-D94C-FEE0-8DB01CA3A8A7}"/>
              </a:ext>
            </a:extLst>
          </p:cNvPr>
          <p:cNvSpPr txBox="1">
            <a:spLocks/>
          </p:cNvSpPr>
          <p:nvPr/>
        </p:nvSpPr>
        <p:spPr>
          <a:xfrm>
            <a:off x="11681064" y="9755536"/>
            <a:ext cx="301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A54F868-F828-472F-BCFA-81EF005179B6}" type="slidenum">
              <a:rPr lang="en-GB" sz="1600" smtClean="0">
                <a:solidFill>
                  <a:schemeClr val="bg1"/>
                </a:solidFill>
              </a:rPr>
              <a:pPr/>
              <a:t>10</a:t>
            </a:fld>
            <a:endParaRPr lang="en-GB" sz="160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503FFD-5DE5-2171-0F93-B2340A578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101" y="152110"/>
            <a:ext cx="20510500" cy="1752890"/>
          </a:xfrm>
        </p:spPr>
        <p:txBody>
          <a:bodyPr>
            <a:normAutofit/>
          </a:bodyPr>
          <a:lstStyle/>
          <a:p>
            <a:r>
              <a:rPr lang="en-GB" sz="6600" b="1" dirty="0">
                <a:solidFill>
                  <a:srgbClr val="382873"/>
                </a:solidFill>
                <a:latin typeface="Crimson Text" panose="02000503000000000000" pitchFamily="2" charset="0"/>
                <a:ea typeface="Cambria" panose="02040503050406030204" pitchFamily="18" charset="0"/>
              </a:rPr>
              <a:t>Contribution to April</a:t>
            </a:r>
            <a:r>
              <a:rPr lang="en-GB" sz="7000" b="1" dirty="0">
                <a:solidFill>
                  <a:srgbClr val="382873"/>
                </a:solidFill>
                <a:latin typeface="Crimson Text" panose="02000503000000000000" pitchFamily="2" charset="0"/>
                <a:ea typeface="Cambria" panose="02040503050406030204" pitchFamily="18" charset="0"/>
              </a:rPr>
              <a:t> 2025 Inflation</a:t>
            </a:r>
            <a:endParaRPr lang="en-GB" sz="70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B41058-98F0-822B-E2F2-5802E6342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B6CAE-80D5-AB4E-AB8A-08202501B55D}" type="datetime1">
              <a:rPr lang="en-US" smtClean="0"/>
              <a:t>5/7/25</a:t>
            </a:fld>
            <a:endParaRPr lang="en-GB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259DB9B-833A-D550-00C1-AC8AEDC549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4132216"/>
              </p:ext>
            </p:extLst>
          </p:nvPr>
        </p:nvGraphicFramePr>
        <p:xfrm>
          <a:off x="1236315" y="1586945"/>
          <a:ext cx="22140517" cy="10362975"/>
        </p:xfrm>
        <a:graphic>
          <a:graphicData uri="http://schemas.openxmlformats.org/drawingml/2006/table">
            <a:tbl>
              <a:tblPr/>
              <a:tblGrid>
                <a:gridCol w="1446233">
                  <a:extLst>
                    <a:ext uri="{9D8B030D-6E8A-4147-A177-3AD203B41FA5}">
                      <a16:colId xmlns:a16="http://schemas.microsoft.com/office/drawing/2014/main" val="2631775296"/>
                    </a:ext>
                  </a:extLst>
                </a:gridCol>
                <a:gridCol w="7993727">
                  <a:extLst>
                    <a:ext uri="{9D8B030D-6E8A-4147-A177-3AD203B41FA5}">
                      <a16:colId xmlns:a16="http://schemas.microsoft.com/office/drawing/2014/main" val="3717845343"/>
                    </a:ext>
                  </a:extLst>
                </a:gridCol>
                <a:gridCol w="1551414">
                  <a:extLst>
                    <a:ext uri="{9D8B030D-6E8A-4147-A177-3AD203B41FA5}">
                      <a16:colId xmlns:a16="http://schemas.microsoft.com/office/drawing/2014/main" val="2131206587"/>
                    </a:ext>
                  </a:extLst>
                </a:gridCol>
                <a:gridCol w="420722">
                  <a:extLst>
                    <a:ext uri="{9D8B030D-6E8A-4147-A177-3AD203B41FA5}">
                      <a16:colId xmlns:a16="http://schemas.microsoft.com/office/drawing/2014/main" val="2603990539"/>
                    </a:ext>
                  </a:extLst>
                </a:gridCol>
                <a:gridCol w="1472528">
                  <a:extLst>
                    <a:ext uri="{9D8B030D-6E8A-4147-A177-3AD203B41FA5}">
                      <a16:colId xmlns:a16="http://schemas.microsoft.com/office/drawing/2014/main" val="3403931396"/>
                    </a:ext>
                  </a:extLst>
                </a:gridCol>
                <a:gridCol w="1866958">
                  <a:extLst>
                    <a:ext uri="{9D8B030D-6E8A-4147-A177-3AD203B41FA5}">
                      <a16:colId xmlns:a16="http://schemas.microsoft.com/office/drawing/2014/main" val="3166513849"/>
                    </a:ext>
                  </a:extLst>
                </a:gridCol>
                <a:gridCol w="1893251">
                  <a:extLst>
                    <a:ext uri="{9D8B030D-6E8A-4147-A177-3AD203B41FA5}">
                      <a16:colId xmlns:a16="http://schemas.microsoft.com/office/drawing/2014/main" val="759236594"/>
                    </a:ext>
                  </a:extLst>
                </a:gridCol>
                <a:gridCol w="631082">
                  <a:extLst>
                    <a:ext uri="{9D8B030D-6E8A-4147-A177-3AD203B41FA5}">
                      <a16:colId xmlns:a16="http://schemas.microsoft.com/office/drawing/2014/main" val="2316768233"/>
                    </a:ext>
                  </a:extLst>
                </a:gridCol>
                <a:gridCol w="1288460">
                  <a:extLst>
                    <a:ext uri="{9D8B030D-6E8A-4147-A177-3AD203B41FA5}">
                      <a16:colId xmlns:a16="http://schemas.microsoft.com/office/drawing/2014/main" val="1350833012"/>
                    </a:ext>
                  </a:extLst>
                </a:gridCol>
                <a:gridCol w="1498825">
                  <a:extLst>
                    <a:ext uri="{9D8B030D-6E8A-4147-A177-3AD203B41FA5}">
                      <a16:colId xmlns:a16="http://schemas.microsoft.com/office/drawing/2014/main" val="2259713170"/>
                    </a:ext>
                  </a:extLst>
                </a:gridCol>
                <a:gridCol w="2077317">
                  <a:extLst>
                    <a:ext uri="{9D8B030D-6E8A-4147-A177-3AD203B41FA5}">
                      <a16:colId xmlns:a16="http://schemas.microsoft.com/office/drawing/2014/main" val="4217763498"/>
                    </a:ext>
                  </a:extLst>
                </a:gridCol>
              </a:tblGrid>
              <a:tr h="49192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GB" sz="3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No.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Division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Weight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H" sz="3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GB" sz="3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Contribution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H" sz="3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7484005"/>
                  </a:ext>
                </a:extLst>
              </a:tr>
              <a:tr h="491920">
                <a:tc vMerge="1">
                  <a:txBody>
                    <a:bodyPr/>
                    <a:lstStyle/>
                    <a:p>
                      <a:endParaRPr lang="en-G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GH" sz="32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Mar25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H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endParaRPr lang="en-GH" sz="32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Apr25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5390720"/>
                  </a:ext>
                </a:extLst>
              </a:tr>
              <a:tr h="454080">
                <a:tc vMerge="1">
                  <a:txBody>
                    <a:bodyPr/>
                    <a:lstStyle/>
                    <a:p>
                      <a:endParaRPr lang="en-G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H" sz="3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ppt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Cum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cum share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ppt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Cum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cum share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8969908"/>
                  </a:ext>
                </a:extLst>
              </a:tr>
              <a:tr h="529760">
                <a:tc>
                  <a:txBody>
                    <a:bodyPr/>
                    <a:lstStyle/>
                    <a:p>
                      <a:pPr algn="ctr" fontAlgn="ctr"/>
                      <a:r>
                        <a:rPr lang="en-GH" sz="3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Food and non-alcoholic beverages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42.7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11.3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11.3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52.3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rowSpan="13">
                  <a:txBody>
                    <a:bodyPr/>
                    <a:lstStyle/>
                    <a:p>
                      <a:pPr algn="ctr" fontAlgn="ctr"/>
                      <a:r>
                        <a:rPr lang="en-GH" sz="3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10.7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3ED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10.7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52.0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1541057"/>
                  </a:ext>
                </a:extLst>
              </a:tr>
              <a:tr h="529760">
                <a:tc>
                  <a:txBody>
                    <a:bodyPr/>
                    <a:lstStyle/>
                    <a:p>
                      <a:pPr algn="ctr" fontAlgn="ctr"/>
                      <a:r>
                        <a:rPr lang="en-GH" sz="3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Housing, water, electricity, gas and other fuels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10.2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GH" sz="3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2.6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13.9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64.1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2.3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ED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13.0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63.1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4780329"/>
                  </a:ext>
                </a:extLst>
              </a:tr>
              <a:tr h="529760">
                <a:tc>
                  <a:txBody>
                    <a:bodyPr/>
                    <a:lstStyle/>
                    <a:p>
                      <a:pPr algn="ctr" fontAlgn="ctr"/>
                      <a:r>
                        <a:rPr lang="en-GH" sz="3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Clothing and footwear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8.0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GH" sz="3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1.5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15.4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71.2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1.6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ED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14.6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70.8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9139200"/>
                  </a:ext>
                </a:extLst>
              </a:tr>
              <a:tr h="529760">
                <a:tc>
                  <a:txBody>
                    <a:bodyPr/>
                    <a:lstStyle/>
                    <a:p>
                      <a:pPr algn="ctr" fontAlgn="ctr"/>
                      <a:r>
                        <a:rPr lang="en-GH" sz="3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Transport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10.5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GH" sz="3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1.8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17.2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79.4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1.6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ED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16.1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78.4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1845750"/>
                  </a:ext>
                </a:extLst>
              </a:tr>
              <a:tr h="529760">
                <a:tc>
                  <a:txBody>
                    <a:bodyPr/>
                    <a:lstStyle/>
                    <a:p>
                      <a:pPr algn="ctr" fontAlgn="ctr"/>
                      <a:r>
                        <a:rPr lang="en-GH" sz="3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Alcoholic beverages, tobacco and narcotics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3.9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GH" sz="3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18.1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83.7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ED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17.0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82.9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8742175"/>
                  </a:ext>
                </a:extLst>
              </a:tr>
              <a:tr h="893025">
                <a:tc>
                  <a:txBody>
                    <a:bodyPr/>
                    <a:lstStyle/>
                    <a:p>
                      <a:pPr algn="ctr" fontAlgn="ctr"/>
                      <a:r>
                        <a:rPr lang="en-GH" sz="3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Recreation, sport and culture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3.5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GH" sz="3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18.8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87.0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ED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17.8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86.8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3466473"/>
                  </a:ext>
                </a:extLst>
              </a:tr>
              <a:tr h="529760">
                <a:tc>
                  <a:txBody>
                    <a:bodyPr/>
                    <a:lstStyle/>
                    <a:p>
                      <a:pPr algn="ctr" fontAlgn="ctr"/>
                      <a:r>
                        <a:rPr lang="en-GH" sz="3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Education services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6.6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GH" sz="3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19.6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90.4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ED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18.6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90.6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0095865"/>
                  </a:ext>
                </a:extLst>
              </a:tr>
              <a:tr h="1014113">
                <a:tc>
                  <a:txBody>
                    <a:bodyPr/>
                    <a:lstStyle/>
                    <a:p>
                      <a:pPr algn="ctr" fontAlgn="ctr"/>
                      <a:r>
                        <a:rPr lang="en-GH" sz="3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Furnishings, household equipment and routine household maintenance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3.2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GH" sz="3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20.1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92.7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ED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19.1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92.9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2808365"/>
                  </a:ext>
                </a:extLst>
              </a:tr>
              <a:tr h="650848">
                <a:tc>
                  <a:txBody>
                    <a:bodyPr/>
                    <a:lstStyle/>
                    <a:p>
                      <a:pPr algn="ctr" fontAlgn="ctr"/>
                      <a:r>
                        <a:rPr lang="en-GH" sz="3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Restaurants and accommodation services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4.3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GH" sz="3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20.6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95.4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ED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19.6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95.2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6437948"/>
                  </a:ext>
                </a:extLst>
              </a:tr>
              <a:tr h="946000">
                <a:tc>
                  <a:txBody>
                    <a:bodyPr/>
                    <a:lstStyle/>
                    <a:p>
                      <a:pPr algn="ctr" fontAlgn="ctr"/>
                      <a:r>
                        <a:rPr lang="en-GH" sz="3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Personal care, social protection and miscellaneous goods and services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2.5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GH" sz="3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21.1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97.4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ED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20.0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97.3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6834680"/>
                  </a:ext>
                </a:extLst>
              </a:tr>
              <a:tr h="802209">
                <a:tc>
                  <a:txBody>
                    <a:bodyPr/>
                    <a:lstStyle/>
                    <a:p>
                      <a:pPr algn="ctr" fontAlgn="ctr"/>
                      <a:r>
                        <a:rPr lang="en-GH" sz="3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Information and communication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3.6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GH" sz="3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21.5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99.2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ED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20.4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99.2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571009"/>
                  </a:ext>
                </a:extLst>
              </a:tr>
              <a:tr h="529760">
                <a:tc>
                  <a:txBody>
                    <a:bodyPr/>
                    <a:lstStyle/>
                    <a:p>
                      <a:pPr algn="ctr" fontAlgn="ctr"/>
                      <a:r>
                        <a:rPr lang="en-GH" sz="3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Health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GH" sz="3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21.6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99.7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ED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20.5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99.7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4490191"/>
                  </a:ext>
                </a:extLst>
              </a:tr>
              <a:tr h="529760">
                <a:tc>
                  <a:txBody>
                    <a:bodyPr/>
                    <a:lstStyle/>
                    <a:p>
                      <a:pPr algn="ctr" fontAlgn="ctr"/>
                      <a:r>
                        <a:rPr lang="en-GH" sz="3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Insurance and financial services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21.7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100.0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D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20.6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H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100.0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07435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86392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2983A5-8DB0-FD23-9D12-9D1BDDF31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7883" y="273045"/>
            <a:ext cx="20803910" cy="1025403"/>
          </a:xfrm>
        </p:spPr>
        <p:txBody>
          <a:bodyPr>
            <a:normAutofit/>
          </a:bodyPr>
          <a:lstStyle/>
          <a:p>
            <a:r>
              <a:rPr lang="en-GB" sz="6600" b="1" dirty="0">
                <a:solidFill>
                  <a:srgbClr val="382873"/>
                </a:solidFill>
                <a:latin typeface="Crimson Text" panose="02000503000000000000" pitchFamily="2" charset="0"/>
                <a:ea typeface="Cambria" panose="02040503050406030204" pitchFamily="18" charset="0"/>
              </a:rPr>
              <a:t>Contribution to April 2025 Inflation (percentage points)</a:t>
            </a:r>
            <a:endParaRPr lang="en-US" sz="6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6CB86B-DD04-7125-6FBE-7780A0E4AC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0311" y="1664208"/>
            <a:ext cx="15499779" cy="10387584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91F7DB-A244-7365-D534-3D88620A4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730CE-E844-BD40-AA48-FB409C9B4858}" type="datetime1">
              <a:rPr lang="en-US" smtClean="0"/>
              <a:t>5/7/25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03996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4C88BF-0498-9E55-D7B2-919DDD7005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A3B7ADF5-F698-A223-3DFF-3123011792C9}"/>
              </a:ext>
            </a:extLst>
          </p:cNvPr>
          <p:cNvSpPr txBox="1">
            <a:spLocks/>
          </p:cNvSpPr>
          <p:nvPr/>
        </p:nvSpPr>
        <p:spPr>
          <a:xfrm>
            <a:off x="11359011" y="9755532"/>
            <a:ext cx="701226" cy="3514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A54F868-F828-472F-BCFA-81EF005179B6}" type="slidenum">
              <a:rPr lang="en-GB" sz="1600" smtClean="0">
                <a:solidFill>
                  <a:schemeClr val="bg1"/>
                </a:solidFill>
              </a:rPr>
              <a:pPr/>
              <a:t>12</a:t>
            </a:fld>
            <a:endParaRPr lang="en-GB" sz="160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B335D5-C6AE-AA40-CED0-22035D67A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237" y="51505"/>
            <a:ext cx="23189261" cy="1464473"/>
          </a:xfrm>
        </p:spPr>
        <p:txBody>
          <a:bodyPr>
            <a:normAutofit fontScale="90000"/>
          </a:bodyPr>
          <a:lstStyle/>
          <a:p>
            <a:pPr algn="ctr"/>
            <a:r>
              <a:rPr lang="en-GB" sz="7200" b="1" dirty="0">
                <a:solidFill>
                  <a:srgbClr val="382873"/>
                </a:solidFill>
                <a:latin typeface="Crimson Text" panose="02000503000000000000" pitchFamily="2" charset="0"/>
                <a:ea typeface="Cambria" panose="02040503050406030204" pitchFamily="18" charset="0"/>
              </a:rPr>
              <a:t>Disaggregation of YoY and MoM Food I</a:t>
            </a:r>
            <a:r>
              <a:rPr lang="en-GB" altLang="en-US" sz="7200" b="1" dirty="0">
                <a:solidFill>
                  <a:srgbClr val="382873"/>
                </a:solidFill>
                <a:latin typeface="Crimson Text" panose="02000503000000000000" pitchFamily="2" charset="0"/>
                <a:ea typeface="Cambria" panose="02040503050406030204" pitchFamily="18" charset="0"/>
              </a:rPr>
              <a:t>nflation by Sub-class</a:t>
            </a:r>
            <a:endParaRPr lang="en-GB" sz="7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1AC2697-BEBD-7835-4F4E-4AB391146E1D}"/>
              </a:ext>
            </a:extLst>
          </p:cNvPr>
          <p:cNvSpPr txBox="1"/>
          <p:nvPr/>
        </p:nvSpPr>
        <p:spPr>
          <a:xfrm>
            <a:off x="2179320" y="1474771"/>
            <a:ext cx="4328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solidFill>
                  <a:srgbClr val="382873"/>
                </a:solidFill>
                <a:latin typeface="Raleway" pitchFamily="2" charset="0"/>
              </a:rPr>
              <a:t>Year-on-year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5D682A9-FBA2-E5FD-C8A3-ECE114E7006D}"/>
              </a:ext>
            </a:extLst>
          </p:cNvPr>
          <p:cNvSpPr txBox="1"/>
          <p:nvPr/>
        </p:nvSpPr>
        <p:spPr>
          <a:xfrm>
            <a:off x="16443960" y="1515978"/>
            <a:ext cx="4328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solidFill>
                  <a:srgbClr val="382873"/>
                </a:solidFill>
                <a:latin typeface="Raleway" pitchFamily="2" charset="0"/>
              </a:rPr>
              <a:t>Month-on-month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4F9C894-D673-A5EC-266A-CDFEE95A3F6D}"/>
              </a:ext>
            </a:extLst>
          </p:cNvPr>
          <p:cNvCxnSpPr>
            <a:cxnSpLocks/>
          </p:cNvCxnSpPr>
          <p:nvPr/>
        </p:nvCxnSpPr>
        <p:spPr>
          <a:xfrm>
            <a:off x="12390120" y="5196840"/>
            <a:ext cx="0" cy="6004560"/>
          </a:xfrm>
          <a:prstGeom prst="line">
            <a:avLst/>
          </a:prstGeom>
          <a:ln w="19050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E2D8811F-DF1F-7E59-5DC1-F091A70171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562" y="2039198"/>
            <a:ext cx="11164855" cy="9637604"/>
          </a:xfrm>
          <a:prstGeom prst="rect">
            <a:avLst/>
          </a:prstGeom>
        </p:spPr>
      </p:pic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49A689F5-9308-C9AA-812E-1651655527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9856857"/>
              </p:ext>
            </p:extLst>
          </p:nvPr>
        </p:nvGraphicFramePr>
        <p:xfrm>
          <a:off x="6986016" y="1474771"/>
          <a:ext cx="4372996" cy="2859486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186498">
                  <a:extLst>
                    <a:ext uri="{9D8B030D-6E8A-4147-A177-3AD203B41FA5}">
                      <a16:colId xmlns:a16="http://schemas.microsoft.com/office/drawing/2014/main" val="755824229"/>
                    </a:ext>
                  </a:extLst>
                </a:gridCol>
                <a:gridCol w="2186498">
                  <a:extLst>
                    <a:ext uri="{9D8B030D-6E8A-4147-A177-3AD203B41FA5}">
                      <a16:colId xmlns:a16="http://schemas.microsoft.com/office/drawing/2014/main" val="2454263165"/>
                    </a:ext>
                  </a:extLst>
                </a:gridCol>
              </a:tblGrid>
              <a:tr h="47658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u="none" strike="noStrike" dirty="0">
                          <a:effectLst/>
                        </a:rPr>
                        <a:t>Rank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u="none" strike="noStrike" dirty="0">
                          <a:effectLst/>
                        </a:rPr>
                        <a:t>Weight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286066361"/>
                  </a:ext>
                </a:extLst>
              </a:tr>
              <a:tr h="47658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1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9.5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182261739"/>
                  </a:ext>
                </a:extLst>
              </a:tr>
              <a:tr h="47658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2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8.0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761480040"/>
                  </a:ext>
                </a:extLst>
              </a:tr>
              <a:tr h="47658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3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7.8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574037764"/>
                  </a:ext>
                </a:extLst>
              </a:tr>
              <a:tr h="47658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4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7.6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080045868"/>
                  </a:ext>
                </a:extLst>
              </a:tr>
              <a:tr h="47658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5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3.2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425402984"/>
                  </a:ext>
                </a:extLst>
              </a:tr>
            </a:tbl>
          </a:graphicData>
        </a:graphic>
      </p:graphicFrame>
      <p:pic>
        <p:nvPicPr>
          <p:cNvPr id="15" name="Picture 14">
            <a:extLst>
              <a:ext uri="{FF2B5EF4-FFF2-40B4-BE49-F238E27FC236}">
                <a16:creationId xmlns:a16="http://schemas.microsoft.com/office/drawing/2014/main" id="{05A08CDF-8E20-04EE-A366-FCE1202BFB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0236" y="1997991"/>
            <a:ext cx="11694225" cy="9678811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676977-C9C7-7ED4-863E-889FD94A0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4C2BB-BFAD-AA4E-9AFC-B4F028579945}" type="datetime1">
              <a:rPr lang="en-US" smtClean="0"/>
              <a:t>5/7/25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94293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8FC1B15-DCEE-1747-2672-BBB833657C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7632" y="1344046"/>
            <a:ext cx="20336256" cy="10451713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4DA5F27E-E331-0C6C-34E4-FF32409A2E43}"/>
              </a:ext>
            </a:extLst>
          </p:cNvPr>
          <p:cNvSpPr txBox="1">
            <a:spLocks/>
          </p:cNvSpPr>
          <p:nvPr/>
        </p:nvSpPr>
        <p:spPr>
          <a:xfrm>
            <a:off x="691977" y="0"/>
            <a:ext cx="21995027" cy="134404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37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sz="6000" b="1" dirty="0">
                <a:solidFill>
                  <a:srgbClr val="382873"/>
                </a:solidFill>
                <a:latin typeface="Crimson Text" panose="02000503000000000000" pitchFamily="2" charset="0"/>
                <a:ea typeface="Cambria" panose="02040503050406030204" pitchFamily="18" charset="0"/>
              </a:rPr>
              <a:t>Top 20 Contributions (percentage points) to Inflation</a:t>
            </a:r>
            <a:endParaRPr lang="en-US" sz="600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0FA4839-8BC7-3601-E194-7662952A9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BC64F-4F79-7043-B327-818BED2297AE}" type="datetime1">
              <a:rPr lang="en-US" smtClean="0"/>
              <a:t>5/7/25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0739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5333BCC-D1F4-4DBE-9C61-D8CC9EE382CF}"/>
              </a:ext>
            </a:extLst>
          </p:cNvPr>
          <p:cNvSpPr txBox="1">
            <a:spLocks/>
          </p:cNvSpPr>
          <p:nvPr/>
        </p:nvSpPr>
        <p:spPr>
          <a:xfrm>
            <a:off x="2834640" y="619507"/>
            <a:ext cx="19034001" cy="9671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7200" b="1" dirty="0">
                <a:solidFill>
                  <a:srgbClr val="382873"/>
                </a:solidFill>
                <a:latin typeface="Crimson Text" panose="02000503000000000000" pitchFamily="2" charset="0"/>
                <a:ea typeface="Cambria" panose="02040503050406030204" pitchFamily="18" charset="0"/>
              </a:rPr>
              <a:t>Regional Rates of Inflation for April 2025</a:t>
            </a:r>
            <a:endParaRPr lang="en-US" altLang="en-US" sz="7200" b="1" dirty="0">
              <a:solidFill>
                <a:srgbClr val="382873"/>
              </a:solidFill>
              <a:latin typeface="Crimson Text" panose="02000503000000000000" pitchFamily="2" charset="0"/>
              <a:ea typeface="Cambria" panose="02040503050406030204" pitchFamily="18" charset="0"/>
            </a:endParaRP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CF5F76E0-7F93-4F4A-88F9-67CA44736FBD}"/>
              </a:ext>
            </a:extLst>
          </p:cNvPr>
          <p:cNvSpPr txBox="1">
            <a:spLocks/>
          </p:cNvSpPr>
          <p:nvPr/>
        </p:nvSpPr>
        <p:spPr>
          <a:xfrm>
            <a:off x="11359011" y="9755532"/>
            <a:ext cx="701226" cy="3514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A54F868-F828-472F-BCFA-81EF005179B6}" type="slidenum">
              <a:rPr lang="en-GB" sz="1600" smtClean="0">
                <a:solidFill>
                  <a:schemeClr val="bg1"/>
                </a:solidFill>
              </a:rPr>
              <a:pPr/>
              <a:t>14</a:t>
            </a:fld>
            <a:endParaRPr lang="en-GB" sz="160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91B1C79-C102-C1D8-0092-4A9E61C65C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730" y="1912428"/>
            <a:ext cx="7104910" cy="887749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6A4B79E-C913-8E3A-BBE2-3710BA19C7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0608" y="2395728"/>
            <a:ext cx="7935628" cy="818697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7772E04-759D-871E-5DFA-4C5CBADBF8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343632" y="2267712"/>
            <a:ext cx="8475113" cy="8314987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6C2229-F3E3-E3BE-B885-F01D78883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2DC8A-4837-B748-A9C1-563E32731D21}" type="datetime1">
              <a:rPr lang="en-US" smtClean="0"/>
              <a:t>5/7/25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81788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BA888E1-5A9C-2DD6-B342-330D3E3164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12218" y="1794891"/>
            <a:ext cx="11255565" cy="10110597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DE7F6475-F73F-0C6C-50A4-82B1143E2229}"/>
              </a:ext>
            </a:extLst>
          </p:cNvPr>
          <p:cNvSpPr txBox="1">
            <a:spLocks/>
          </p:cNvSpPr>
          <p:nvPr/>
        </p:nvSpPr>
        <p:spPr>
          <a:xfrm>
            <a:off x="1609344" y="0"/>
            <a:ext cx="21104352" cy="2176272"/>
          </a:xfrm>
          <a:prstGeom prst="rect">
            <a:avLst/>
          </a:prstGeom>
        </p:spPr>
        <p:txBody>
          <a:bodyPr>
            <a:normAutofit fontScale="45000" lnSpcReduction="20000"/>
          </a:bodyPr>
          <a:lstStyle>
            <a:lvl1pPr algn="l" defTabSz="91437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GB" sz="6000" b="1" dirty="0">
              <a:solidFill>
                <a:srgbClr val="382873"/>
              </a:solidFill>
              <a:latin typeface="Raleway" pitchFamily="2" charset="77"/>
              <a:ea typeface="Cambria" panose="02040503050406030204" pitchFamily="18" charset="0"/>
            </a:endParaRPr>
          </a:p>
          <a:p>
            <a:pPr algn="ctr"/>
            <a:r>
              <a:rPr lang="en-GB" sz="12000" b="1" dirty="0">
                <a:solidFill>
                  <a:srgbClr val="382873"/>
                </a:solidFill>
                <a:latin typeface="Raleway" pitchFamily="2" charset="77"/>
                <a:ea typeface="Cambria" panose="02040503050406030204" pitchFamily="18" charset="0"/>
              </a:rPr>
              <a:t>Disaggregation of Overall Inflation and Food Inflation in Upper West Region</a:t>
            </a:r>
            <a:br>
              <a:rPr lang="en-US" altLang="en-US" sz="12000" b="1" dirty="0">
                <a:solidFill>
                  <a:srgbClr val="382873"/>
                </a:solidFill>
                <a:latin typeface="Raleway" pitchFamily="2" charset="77"/>
                <a:ea typeface="Cambria" panose="02040503050406030204" pitchFamily="18" charset="0"/>
              </a:rPr>
            </a:br>
            <a:endParaRPr lang="en-US" sz="12000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84F1FDF4-0B28-34AD-26A8-770C5351B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95B9A-DAE4-D349-A905-E417873CC505}" type="datetime1">
              <a:rPr lang="en-US" smtClean="0"/>
              <a:t>5/7/25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EC8D56D-7B54-DBA0-7863-6B34A0AB07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451" y="1794891"/>
            <a:ext cx="11667069" cy="10110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0186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agram, schematic&#10;&#10;Description automatically generated">
            <a:extLst>
              <a:ext uri="{FF2B5EF4-FFF2-40B4-BE49-F238E27FC236}">
                <a16:creationId xmlns:a16="http://schemas.microsoft.com/office/drawing/2014/main" id="{2A620334-4E9F-55C8-9CCE-D7EA7A9866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" y="0"/>
            <a:ext cx="24120475" cy="1209821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D31BFB8-E35A-4785-9ECD-7B73EEEDFE7A}"/>
              </a:ext>
            </a:extLst>
          </p:cNvPr>
          <p:cNvSpPr txBox="1"/>
          <p:nvPr/>
        </p:nvSpPr>
        <p:spPr>
          <a:xfrm>
            <a:off x="2062715" y="-239231"/>
            <a:ext cx="200104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Tw Cen MT" panose="020B0602020104020603" pitchFamily="34" charset="0"/>
              </a:rPr>
              <a:t>Recap of April 2025 Inflation (Y-on-Y) </a:t>
            </a:r>
            <a:endParaRPr lang="en-GH" sz="5400" b="1" dirty="0">
              <a:solidFill>
                <a:schemeClr val="bg1"/>
              </a:solidFill>
              <a:latin typeface="Tw Cen MT" panose="020B06020201040206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58A80C-D951-463F-B3BC-E31F278E772D}"/>
              </a:ext>
            </a:extLst>
          </p:cNvPr>
          <p:cNvSpPr txBox="1"/>
          <p:nvPr/>
        </p:nvSpPr>
        <p:spPr>
          <a:xfrm>
            <a:off x="10535804" y="5044417"/>
            <a:ext cx="355667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Tw Cen MT" panose="020B0602020104020603" pitchFamily="34" charset="0"/>
              </a:rPr>
              <a:t>21.2%</a:t>
            </a:r>
          </a:p>
          <a:p>
            <a:pPr algn="ctr"/>
            <a:r>
              <a:rPr lang="en-US" sz="3600" b="1" dirty="0">
                <a:solidFill>
                  <a:schemeClr val="bg1"/>
                </a:solidFill>
                <a:latin typeface="Tw Cen MT" panose="020B0602020104020603" pitchFamily="34" charset="0"/>
              </a:rPr>
              <a:t>Year-on-year inflation</a:t>
            </a:r>
          </a:p>
          <a:p>
            <a:pPr algn="ctr"/>
            <a:r>
              <a:rPr lang="en-US" sz="3600" b="1" dirty="0">
                <a:solidFill>
                  <a:schemeClr val="bg1"/>
                </a:solidFill>
                <a:latin typeface="Tw Cen MT" panose="020B0602020104020603" pitchFamily="34" charset="0"/>
              </a:rPr>
              <a:t>April 2025</a:t>
            </a:r>
            <a:endParaRPr lang="en-GH" sz="3600" b="1" dirty="0">
              <a:solidFill>
                <a:schemeClr val="bg1"/>
              </a:solidFill>
              <a:latin typeface="Tw Cen MT" panose="020B06020201040206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9EA02C-1389-4A23-B9B2-3EF85F5D48B7}"/>
              </a:ext>
            </a:extLst>
          </p:cNvPr>
          <p:cNvSpPr txBox="1"/>
          <p:nvPr/>
        </p:nvSpPr>
        <p:spPr>
          <a:xfrm>
            <a:off x="10893467" y="9599029"/>
            <a:ext cx="270066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Tw Cen MT" panose="020B0602020104020603" pitchFamily="34" charset="0"/>
              </a:rPr>
              <a:t>22.4%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latin typeface="Tw Cen MT" panose="020B0602020104020603" pitchFamily="34" charset="0"/>
              </a:rPr>
              <a:t>Year-on-year inflation 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latin typeface="Tw Cen MT" panose="020B0602020104020603" pitchFamily="34" charset="0"/>
              </a:rPr>
              <a:t>March 2025</a:t>
            </a:r>
            <a:endParaRPr lang="en-GH" sz="2800" b="1" dirty="0">
              <a:solidFill>
                <a:schemeClr val="bg1"/>
              </a:solidFill>
              <a:latin typeface="Tw Cen MT" panose="020B0602020104020603" pitchFamily="34" charset="0"/>
            </a:endParaRPr>
          </a:p>
          <a:p>
            <a:pPr algn="ctr"/>
            <a:endParaRPr lang="en-GH" sz="2800" b="1" dirty="0">
              <a:solidFill>
                <a:schemeClr val="bg1"/>
              </a:solidFill>
              <a:latin typeface="Tw Cen MT" panose="020B0602020104020603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D1D3430-D724-470E-94D9-B6F087EFBCE4}"/>
              </a:ext>
            </a:extLst>
          </p:cNvPr>
          <p:cNvSpPr txBox="1"/>
          <p:nvPr/>
        </p:nvSpPr>
        <p:spPr>
          <a:xfrm>
            <a:off x="8114263" y="1361166"/>
            <a:ext cx="29069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2"/>
                </a:solidFill>
                <a:latin typeface="Tw Cen MT" panose="020B0602020104020603" pitchFamily="34" charset="0"/>
              </a:rPr>
              <a:t>37.1%</a:t>
            </a:r>
          </a:p>
          <a:p>
            <a:pPr algn="ctr"/>
            <a:r>
              <a:rPr lang="en-US" sz="2400" b="1" dirty="0">
                <a:solidFill>
                  <a:schemeClr val="bg2"/>
                </a:solidFill>
                <a:latin typeface="Tw Cen MT" panose="020B0602020104020603" pitchFamily="34" charset="0"/>
              </a:rPr>
              <a:t>Highest regional inflation rate</a:t>
            </a:r>
          </a:p>
          <a:p>
            <a:pPr algn="ctr"/>
            <a:r>
              <a:rPr lang="en-US" sz="2400" b="1" dirty="0">
                <a:solidFill>
                  <a:schemeClr val="bg2"/>
                </a:solidFill>
                <a:latin typeface="Tw Cen MT" panose="020B0602020104020603" pitchFamily="34" charset="0"/>
              </a:rPr>
              <a:t>(Upper West)</a:t>
            </a:r>
            <a:endParaRPr lang="en-GH" sz="2400" b="1" dirty="0">
              <a:solidFill>
                <a:schemeClr val="bg2"/>
              </a:solidFill>
              <a:latin typeface="Tw Cen MT" panose="020B06020201040206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B2D7477-0126-4361-8365-FE83883F2AA8}"/>
              </a:ext>
            </a:extLst>
          </p:cNvPr>
          <p:cNvSpPr txBox="1"/>
          <p:nvPr/>
        </p:nvSpPr>
        <p:spPr>
          <a:xfrm>
            <a:off x="13099313" y="1438628"/>
            <a:ext cx="27006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2"/>
                </a:solidFill>
                <a:latin typeface="Tw Cen MT" panose="020B0602020104020603" pitchFamily="34" charset="0"/>
              </a:rPr>
              <a:t>18.3%</a:t>
            </a:r>
          </a:p>
          <a:p>
            <a:pPr algn="ctr"/>
            <a:r>
              <a:rPr lang="en-US" sz="2400" b="1" dirty="0">
                <a:solidFill>
                  <a:schemeClr val="bg2"/>
                </a:solidFill>
                <a:latin typeface="Tw Cen MT" panose="020B0602020104020603" pitchFamily="34" charset="0"/>
              </a:rPr>
              <a:t>Lowest regional inflation rate</a:t>
            </a:r>
          </a:p>
          <a:p>
            <a:pPr algn="ctr"/>
            <a:r>
              <a:rPr lang="en-US" sz="2400" b="1" dirty="0">
                <a:solidFill>
                  <a:schemeClr val="bg2"/>
                </a:solidFill>
                <a:latin typeface="Tw Cen MT" panose="020B0602020104020603" pitchFamily="34" charset="0"/>
              </a:rPr>
              <a:t>(Volta)</a:t>
            </a:r>
            <a:endParaRPr lang="en-GH" sz="2400" b="1" dirty="0">
              <a:solidFill>
                <a:schemeClr val="bg2"/>
              </a:solidFill>
              <a:latin typeface="Tw Cen MT" panose="020B06020201040206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4EA5348-BF2C-4FE7-890D-4E1E4F8979A6}"/>
              </a:ext>
            </a:extLst>
          </p:cNvPr>
          <p:cNvSpPr txBox="1"/>
          <p:nvPr/>
        </p:nvSpPr>
        <p:spPr>
          <a:xfrm>
            <a:off x="20469565" y="998709"/>
            <a:ext cx="2302465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Tw Cen MT" panose="020B0602020104020603" pitchFamily="34" charset="0"/>
              </a:rPr>
              <a:t>26.5</a:t>
            </a:r>
            <a:r>
              <a:rPr lang="en-US" sz="2600" b="1" dirty="0">
                <a:solidFill>
                  <a:schemeClr val="bg1"/>
                </a:solidFill>
                <a:latin typeface="Tw Cen MT" panose="020B0602020104020603" pitchFamily="34" charset="0"/>
              </a:rPr>
              <a:t>%</a:t>
            </a:r>
          </a:p>
          <a:p>
            <a:pPr algn="ctr"/>
            <a:r>
              <a:rPr lang="en-US" sz="2600" b="1" dirty="0">
                <a:solidFill>
                  <a:schemeClr val="bg1"/>
                </a:solidFill>
                <a:latin typeface="Tw Cen MT" panose="020B0602020104020603" pitchFamily="34" charset="0"/>
              </a:rPr>
              <a:t>Food inflation</a:t>
            </a:r>
          </a:p>
          <a:p>
            <a:pPr algn="ctr"/>
            <a:r>
              <a:rPr lang="en-US" sz="2600" b="1" dirty="0">
                <a:solidFill>
                  <a:schemeClr val="bg1"/>
                </a:solidFill>
                <a:latin typeface="Tw Cen MT" panose="020B0602020104020603" pitchFamily="34" charset="0"/>
              </a:rPr>
              <a:t>March 2025</a:t>
            </a:r>
            <a:endParaRPr lang="en-GH" sz="2600" b="1" dirty="0">
              <a:solidFill>
                <a:schemeClr val="bg1"/>
              </a:solidFill>
              <a:latin typeface="Tw Cen MT" panose="020B0602020104020603" pitchFamily="34" charset="0"/>
            </a:endParaRPr>
          </a:p>
          <a:p>
            <a:pPr algn="ctr"/>
            <a:endParaRPr lang="en-GH" sz="2600" b="1" dirty="0">
              <a:solidFill>
                <a:schemeClr val="bg1"/>
              </a:solidFill>
              <a:latin typeface="Tw Cen MT" panose="020B0602020104020603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66566C8-277F-43AD-9FCF-885FFD656EF5}"/>
              </a:ext>
            </a:extLst>
          </p:cNvPr>
          <p:cNvSpPr txBox="1"/>
          <p:nvPr/>
        </p:nvSpPr>
        <p:spPr>
          <a:xfrm>
            <a:off x="20250770" y="10028361"/>
            <a:ext cx="270066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2"/>
                </a:solidFill>
                <a:latin typeface="Tw Cen MT" panose="020B0602020104020603" pitchFamily="34" charset="0"/>
              </a:rPr>
              <a:t>18.7</a:t>
            </a:r>
            <a:r>
              <a:rPr lang="en-US" sz="2600" b="1" dirty="0">
                <a:solidFill>
                  <a:schemeClr val="bg1"/>
                </a:solidFill>
                <a:latin typeface="Tw Cen MT" panose="020B0602020104020603" pitchFamily="34" charset="0"/>
              </a:rPr>
              <a:t>%</a:t>
            </a:r>
          </a:p>
          <a:p>
            <a:pPr algn="ctr"/>
            <a:r>
              <a:rPr lang="en-US" sz="2600" b="1" dirty="0">
                <a:solidFill>
                  <a:schemeClr val="bg1"/>
                </a:solidFill>
                <a:latin typeface="Tw Cen MT" panose="020B0602020104020603" pitchFamily="34" charset="0"/>
              </a:rPr>
              <a:t>Non-food inflation</a:t>
            </a:r>
          </a:p>
          <a:p>
            <a:pPr algn="ctr"/>
            <a:r>
              <a:rPr lang="en-US" sz="2600" b="1" dirty="0">
                <a:solidFill>
                  <a:schemeClr val="bg1"/>
                </a:solidFill>
                <a:latin typeface="Tw Cen MT" panose="020B0602020104020603" pitchFamily="34" charset="0"/>
              </a:rPr>
              <a:t> March 2025</a:t>
            </a:r>
            <a:endParaRPr lang="en-GH" sz="2600" b="1" dirty="0">
              <a:solidFill>
                <a:schemeClr val="bg1"/>
              </a:solidFill>
              <a:latin typeface="Tw Cen MT" panose="020B0602020104020603" pitchFamily="34" charset="0"/>
            </a:endParaRPr>
          </a:p>
          <a:p>
            <a:pPr algn="ctr"/>
            <a:endParaRPr lang="en-GH" sz="2600" b="1" dirty="0">
              <a:solidFill>
                <a:schemeClr val="bg1"/>
              </a:solidFill>
              <a:latin typeface="Tw Cen MT" panose="020B06020201040206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D998B9-5E1B-4673-B673-312661956B0B}"/>
              </a:ext>
            </a:extLst>
          </p:cNvPr>
          <p:cNvSpPr txBox="1"/>
          <p:nvPr/>
        </p:nvSpPr>
        <p:spPr>
          <a:xfrm>
            <a:off x="20791063" y="4563422"/>
            <a:ext cx="15518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Tw Cen MT" panose="020B0602020104020603" pitchFamily="34" charset="0"/>
              </a:rPr>
              <a:t>25.0%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E52DB72-3A53-4B9D-B79A-CF2AF54E086F}"/>
              </a:ext>
            </a:extLst>
          </p:cNvPr>
          <p:cNvSpPr txBox="1"/>
          <p:nvPr/>
        </p:nvSpPr>
        <p:spPr>
          <a:xfrm>
            <a:off x="20737271" y="7199766"/>
            <a:ext cx="17670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Tw Cen MT" panose="020B0602020104020603" pitchFamily="34" charset="0"/>
              </a:rPr>
              <a:t>17.9%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3FC85D8-31F3-455D-931E-DE3101C11320}"/>
              </a:ext>
            </a:extLst>
          </p:cNvPr>
          <p:cNvSpPr txBox="1"/>
          <p:nvPr/>
        </p:nvSpPr>
        <p:spPr>
          <a:xfrm>
            <a:off x="1616149" y="4428313"/>
            <a:ext cx="16152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Tw Cen MT" panose="020B0602020104020603" pitchFamily="34" charset="0"/>
              </a:rPr>
              <a:t>22.7%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D648BA9-2571-4FD7-B8ED-21DF56D64319}"/>
              </a:ext>
            </a:extLst>
          </p:cNvPr>
          <p:cNvSpPr txBox="1"/>
          <p:nvPr/>
        </p:nvSpPr>
        <p:spPr>
          <a:xfrm>
            <a:off x="1616150" y="7204729"/>
            <a:ext cx="16152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Tw Cen MT" panose="020B0602020104020603" pitchFamily="34" charset="0"/>
              </a:rPr>
              <a:t>17.7%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68B9BFE-3F15-4B92-BF78-3F2D81FC21CE}"/>
              </a:ext>
            </a:extLst>
          </p:cNvPr>
          <p:cNvSpPr txBox="1"/>
          <p:nvPr/>
        </p:nvSpPr>
        <p:spPr>
          <a:xfrm>
            <a:off x="983893" y="752104"/>
            <a:ext cx="296915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Tw Cen MT" panose="020B0602020104020603" pitchFamily="34" charset="0"/>
              </a:rPr>
              <a:t>24.0</a:t>
            </a:r>
            <a:r>
              <a:rPr lang="en-US" sz="2600" b="1" dirty="0">
                <a:solidFill>
                  <a:schemeClr val="bg1"/>
                </a:solidFill>
                <a:latin typeface="Tw Cen MT" panose="020B0602020104020603" pitchFamily="34" charset="0"/>
              </a:rPr>
              <a:t>%</a:t>
            </a:r>
          </a:p>
          <a:p>
            <a:pPr algn="ctr"/>
            <a:r>
              <a:rPr lang="en-US" sz="2600" b="1" dirty="0">
                <a:solidFill>
                  <a:schemeClr val="bg1"/>
                </a:solidFill>
                <a:latin typeface="Tw Cen MT" panose="020B0602020104020603" pitchFamily="34" charset="0"/>
              </a:rPr>
              <a:t>Inflation on locally produced items </a:t>
            </a:r>
          </a:p>
          <a:p>
            <a:pPr algn="ctr"/>
            <a:r>
              <a:rPr lang="en-US" sz="2600" b="1" dirty="0">
                <a:solidFill>
                  <a:schemeClr val="bg1"/>
                </a:solidFill>
                <a:latin typeface="Tw Cen MT" panose="020B0602020104020603" pitchFamily="34" charset="0"/>
              </a:rPr>
              <a:t>March 2025</a:t>
            </a:r>
            <a:endParaRPr lang="en-GH" sz="2600" b="1" dirty="0">
              <a:solidFill>
                <a:schemeClr val="bg1"/>
              </a:solidFill>
              <a:latin typeface="Tw Cen MT" panose="020B0602020104020603" pitchFamily="34" charset="0"/>
            </a:endParaRPr>
          </a:p>
          <a:p>
            <a:pPr algn="ctr"/>
            <a:endParaRPr lang="en-GH" sz="2600" b="1" dirty="0">
              <a:solidFill>
                <a:schemeClr val="bg1"/>
              </a:solidFill>
              <a:latin typeface="Tw Cen MT" panose="020B0602020104020603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68A6E27-641A-474D-BC0F-339205BF6478}"/>
              </a:ext>
            </a:extLst>
          </p:cNvPr>
          <p:cNvSpPr txBox="1"/>
          <p:nvPr/>
        </p:nvSpPr>
        <p:spPr>
          <a:xfrm>
            <a:off x="983893" y="10028361"/>
            <a:ext cx="2700669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Tw Cen MT" panose="020B0602020104020603" pitchFamily="34" charset="0"/>
              </a:rPr>
              <a:t>18.7</a:t>
            </a:r>
            <a:r>
              <a:rPr lang="en-US" sz="2600" b="1" dirty="0">
                <a:solidFill>
                  <a:schemeClr val="bg1"/>
                </a:solidFill>
                <a:latin typeface="Tw Cen MT" panose="020B0602020104020603" pitchFamily="34" charset="0"/>
              </a:rPr>
              <a:t>%</a:t>
            </a:r>
          </a:p>
          <a:p>
            <a:pPr algn="ctr"/>
            <a:r>
              <a:rPr lang="en-US" sz="2600" b="1" dirty="0">
                <a:solidFill>
                  <a:schemeClr val="bg1"/>
                </a:solidFill>
                <a:latin typeface="Tw Cen MT" panose="020B0602020104020603" pitchFamily="34" charset="0"/>
              </a:rPr>
              <a:t>Inflation on imported items March 2025</a:t>
            </a:r>
            <a:endParaRPr lang="en-GH" sz="2600" b="1" dirty="0">
              <a:solidFill>
                <a:schemeClr val="bg1"/>
              </a:solidFill>
              <a:latin typeface="Tw Cen MT" panose="020B0602020104020603" pitchFamily="34" charset="0"/>
            </a:endParaRPr>
          </a:p>
          <a:p>
            <a:pPr algn="ctr"/>
            <a:endParaRPr lang="en-GH" sz="2600" b="1" dirty="0">
              <a:solidFill>
                <a:schemeClr val="bg1"/>
              </a:solidFill>
              <a:latin typeface="Tw Cen MT" panose="020B0602020104020603" pitchFamily="34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CE95CEB-F206-ED79-FEA3-CBF9837D9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B8F3C-D48C-7C46-A0D8-36EDF9E79C83}" type="datetime1">
              <a:rPr lang="en-US" smtClean="0"/>
              <a:t>5/7/25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50263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BE2E43E9-764D-3420-26D7-FAC123249C8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6"/>
          <a:stretch/>
        </p:blipFill>
        <p:spPr>
          <a:xfrm>
            <a:off x="0" y="18661"/>
            <a:ext cx="24120475" cy="1206304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D31BFB8-E35A-4785-9ECD-7B73EEEDFE7A}"/>
              </a:ext>
            </a:extLst>
          </p:cNvPr>
          <p:cNvSpPr txBox="1"/>
          <p:nvPr/>
        </p:nvSpPr>
        <p:spPr>
          <a:xfrm>
            <a:off x="4040372" y="-75693"/>
            <a:ext cx="174480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Tw Cen MT" panose="020B0602020104020603" pitchFamily="34" charset="0"/>
              </a:rPr>
              <a:t>Recap of April 2025 Inflation (M-on-M)</a:t>
            </a:r>
            <a:endParaRPr lang="en-GH" sz="5400" b="1" dirty="0">
              <a:solidFill>
                <a:schemeClr val="bg1"/>
              </a:solidFill>
              <a:latin typeface="Tw Cen MT" panose="020B06020201040206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58A80C-D951-463F-B3BC-E31F278E772D}"/>
              </a:ext>
            </a:extLst>
          </p:cNvPr>
          <p:cNvSpPr txBox="1"/>
          <p:nvPr/>
        </p:nvSpPr>
        <p:spPr>
          <a:xfrm>
            <a:off x="6509603" y="5115895"/>
            <a:ext cx="346621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Tw Cen MT" panose="020B0602020104020603" pitchFamily="34" charset="0"/>
              </a:rPr>
              <a:t>0.8%</a:t>
            </a:r>
          </a:p>
          <a:p>
            <a:pPr algn="ctr"/>
            <a:r>
              <a:rPr lang="en-US" sz="3600" b="1" dirty="0">
                <a:solidFill>
                  <a:schemeClr val="bg1"/>
                </a:solidFill>
                <a:latin typeface="Tw Cen MT" panose="020B0602020104020603" pitchFamily="34" charset="0"/>
              </a:rPr>
              <a:t>Month-on-month inflation</a:t>
            </a:r>
          </a:p>
          <a:p>
            <a:pPr algn="ctr"/>
            <a:r>
              <a:rPr lang="en-US" sz="3600" b="1" dirty="0">
                <a:solidFill>
                  <a:schemeClr val="bg1"/>
                </a:solidFill>
                <a:latin typeface="Tw Cen MT" panose="020B0602020104020603" pitchFamily="34" charset="0"/>
              </a:rPr>
              <a:t>April 2025</a:t>
            </a:r>
            <a:endParaRPr lang="en-GH" sz="3600" b="1" dirty="0">
              <a:solidFill>
                <a:schemeClr val="bg1"/>
              </a:solidFill>
              <a:latin typeface="Tw Cen MT" panose="020B06020201040206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9EA02C-1389-4A23-B9B2-3EF85F5D48B7}"/>
              </a:ext>
            </a:extLst>
          </p:cNvPr>
          <p:cNvSpPr txBox="1"/>
          <p:nvPr/>
        </p:nvSpPr>
        <p:spPr>
          <a:xfrm>
            <a:off x="6696170" y="9721811"/>
            <a:ext cx="290824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Tw Cen MT" panose="020B0602020104020603" pitchFamily="34" charset="0"/>
              </a:rPr>
              <a:t>0.2%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latin typeface="Tw Cen MT" panose="020B0602020104020603" pitchFamily="34" charset="0"/>
              </a:rPr>
              <a:t>Month-on-month inflation 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latin typeface="Tw Cen MT" panose="020B0602020104020603" pitchFamily="34" charset="0"/>
              </a:rPr>
              <a:t>March 2025</a:t>
            </a:r>
            <a:endParaRPr lang="en-GH" sz="2800" b="1" dirty="0">
              <a:solidFill>
                <a:schemeClr val="bg1"/>
              </a:solidFill>
              <a:latin typeface="Tw Cen MT" panose="020B06020201040206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4EA5348-BF2C-4FE7-890D-4E1E4F8979A6}"/>
              </a:ext>
            </a:extLst>
          </p:cNvPr>
          <p:cNvSpPr txBox="1"/>
          <p:nvPr/>
        </p:nvSpPr>
        <p:spPr>
          <a:xfrm>
            <a:off x="16230239" y="904273"/>
            <a:ext cx="246834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Tw Cen MT" panose="020B0602020104020603" pitchFamily="34" charset="0"/>
              </a:rPr>
              <a:t>-0.2%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latin typeface="Tw Cen MT" panose="020B0602020104020603" pitchFamily="34" charset="0"/>
              </a:rPr>
              <a:t>Food inflation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latin typeface="Tw Cen MT" panose="020B0602020104020603" pitchFamily="34" charset="0"/>
              </a:rPr>
              <a:t> March 2025</a:t>
            </a:r>
            <a:endParaRPr lang="en-GH" sz="2800" b="1" dirty="0">
              <a:solidFill>
                <a:schemeClr val="bg1"/>
              </a:solidFill>
              <a:latin typeface="Tw Cen MT" panose="020B0602020104020603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66566C8-277F-43AD-9FCF-885FFD656EF5}"/>
              </a:ext>
            </a:extLst>
          </p:cNvPr>
          <p:cNvSpPr txBox="1"/>
          <p:nvPr/>
        </p:nvSpPr>
        <p:spPr>
          <a:xfrm>
            <a:off x="16230239" y="9899185"/>
            <a:ext cx="267955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2"/>
                </a:solidFill>
                <a:latin typeface="Tw Cen MT" panose="020B0602020104020603" pitchFamily="34" charset="0"/>
              </a:rPr>
              <a:t>0.7</a:t>
            </a:r>
            <a:r>
              <a:rPr lang="en-US" sz="2800" b="1" dirty="0">
                <a:solidFill>
                  <a:schemeClr val="bg1"/>
                </a:solidFill>
                <a:latin typeface="Tw Cen MT" panose="020B0602020104020603" pitchFamily="34" charset="0"/>
              </a:rPr>
              <a:t>%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latin typeface="Tw Cen MT" panose="020B0602020104020603" pitchFamily="34" charset="0"/>
              </a:rPr>
              <a:t>Non-food inflation 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latin typeface="Tw Cen MT" panose="020B0602020104020603" pitchFamily="34" charset="0"/>
              </a:rPr>
              <a:t>March 2025</a:t>
            </a:r>
            <a:endParaRPr lang="en-GH" sz="2800" b="1" dirty="0">
              <a:solidFill>
                <a:schemeClr val="bg1"/>
              </a:solidFill>
              <a:latin typeface="Tw Cen MT" panose="020B06020201040206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D998B9-5E1B-4673-B673-312661956B0B}"/>
              </a:ext>
            </a:extLst>
          </p:cNvPr>
          <p:cNvSpPr txBox="1"/>
          <p:nvPr/>
        </p:nvSpPr>
        <p:spPr>
          <a:xfrm>
            <a:off x="16485420" y="4550942"/>
            <a:ext cx="19579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Tw Cen MT" panose="020B0602020104020603" pitchFamily="34" charset="0"/>
              </a:rPr>
              <a:t>0.9%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E52DB72-3A53-4B9D-B79A-CF2AF54E086F}"/>
              </a:ext>
            </a:extLst>
          </p:cNvPr>
          <p:cNvSpPr txBox="1"/>
          <p:nvPr/>
        </p:nvSpPr>
        <p:spPr>
          <a:xfrm>
            <a:off x="16485420" y="7133055"/>
            <a:ext cx="19579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2"/>
                </a:solidFill>
                <a:latin typeface="Tw Cen MT" panose="020B0602020104020603" pitchFamily="34" charset="0"/>
              </a:rPr>
              <a:t>0.7</a:t>
            </a:r>
            <a:r>
              <a:rPr lang="en-US" sz="3600" b="1" dirty="0">
                <a:solidFill>
                  <a:schemeClr val="bg1"/>
                </a:solidFill>
                <a:latin typeface="Tw Cen MT" panose="020B0602020104020603" pitchFamily="34" charset="0"/>
              </a:rPr>
              <a:t>%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0CF6D2D-05DE-4871-9FF1-07A6CDA20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B1DB5-0D2D-294B-8423-BDBFE9DBA358}" type="datetime1">
              <a:rPr lang="en-US" smtClean="0"/>
              <a:t>5/7/25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3552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77C729-98D9-520C-E927-E00BF61A2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7">
            <a:extLst>
              <a:ext uri="{FF2B5EF4-FFF2-40B4-BE49-F238E27FC236}">
                <a16:creationId xmlns:a16="http://schemas.microsoft.com/office/drawing/2014/main" id="{7E16B1CB-1063-7F7D-11A4-E2E09E91DCB2}"/>
              </a:ext>
            </a:extLst>
          </p:cNvPr>
          <p:cNvSpPr txBox="1">
            <a:spLocks noChangeAspect="1"/>
          </p:cNvSpPr>
          <p:nvPr/>
        </p:nvSpPr>
        <p:spPr>
          <a:xfrm>
            <a:off x="1075576" y="1978959"/>
            <a:ext cx="21512463" cy="9984441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indent="-914400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Font typeface="+mj-lt"/>
              <a:buAutoNum type="arabicPeriod"/>
            </a:pPr>
            <a:r>
              <a:rPr lang="en-US" sz="4400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year-on-year inflation rate in April 2025 stood at 21.2%, a decline from 22.4% in March 2025, marking the 5th  consecutive monthly decline. </a:t>
            </a:r>
          </a:p>
          <a:p>
            <a:pPr marL="914400" indent="-914400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Font typeface="+mj-lt"/>
              <a:buAutoNum type="arabicPeriod"/>
            </a:pPr>
            <a:r>
              <a:rPr lang="en-US" sz="4400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This sustained drop is a positive signal of moderating inflationary pressures. </a:t>
            </a:r>
          </a:p>
          <a:p>
            <a:pPr marL="914400" indent="-914400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Font typeface="+mj-lt"/>
              <a:buAutoNum type="arabicPeriod"/>
            </a:pPr>
            <a:r>
              <a:rPr lang="en-US" sz="4400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However, a month-on-month increase to 0.8%, following the 0.2% in March, suggests that vigilance is still required to tame inflation.</a:t>
            </a:r>
          </a:p>
          <a:p>
            <a:pPr marL="914400" indent="-914400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Font typeface="+mj-lt"/>
              <a:buAutoNum type="arabicPeriod"/>
            </a:pPr>
            <a:r>
              <a:rPr lang="en-US" sz="4400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overall outlook is cautiously optimistic, with opportunities to consolidate gains and enhance economic resilience.</a:t>
            </a:r>
          </a:p>
          <a:p>
            <a:pPr marL="914400" indent="-914400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Font typeface="+mj-lt"/>
              <a:buAutoNum type="arabicPeriod"/>
            </a:pPr>
            <a:endParaRPr lang="en-US" sz="3600" dirty="0">
              <a:latin typeface="Raleway" panose="020B05030301010600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C1819618-7B66-1954-3F6B-E3EF7B5470FE}"/>
              </a:ext>
            </a:extLst>
          </p:cNvPr>
          <p:cNvSpPr txBox="1">
            <a:spLocks/>
          </p:cNvSpPr>
          <p:nvPr/>
        </p:nvSpPr>
        <p:spPr>
          <a:xfrm>
            <a:off x="11681064" y="9755536"/>
            <a:ext cx="301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A54F868-F828-472F-BCFA-81EF005179B6}" type="slidenum">
              <a:rPr lang="en-GB" sz="1600" smtClean="0">
                <a:solidFill>
                  <a:schemeClr val="bg1"/>
                </a:solidFill>
              </a:rPr>
              <a:pPr/>
              <a:t>18</a:t>
            </a:fld>
            <a:endParaRPr lang="en-GB" sz="160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8B2711-77EF-CC37-EA6A-6CB169E54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8682" y="132691"/>
            <a:ext cx="20803910" cy="1899309"/>
          </a:xfrm>
        </p:spPr>
        <p:txBody>
          <a:bodyPr>
            <a:normAutofit/>
          </a:bodyPr>
          <a:lstStyle/>
          <a:p>
            <a:r>
              <a:rPr lang="en-GB" sz="7200" b="1" dirty="0">
                <a:solidFill>
                  <a:srgbClr val="382873"/>
                </a:solidFill>
                <a:latin typeface="Crimson Text" panose="02000503000000000000" pitchFamily="2" charset="0"/>
                <a:ea typeface="Cambria" panose="02040503050406030204" pitchFamily="18" charset="0"/>
              </a:rPr>
              <a:t>Conclusion</a:t>
            </a:r>
            <a:endParaRPr lang="en-GB" sz="720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6ED6AF-74EE-F5B7-6BC0-54570A789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EFB9D-F20B-E14F-BBF5-868F6C361B38}" type="datetime1">
              <a:rPr lang="en-US" smtClean="0"/>
              <a:t>5/7/25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48696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1F4199-AA57-EA82-3D7C-826708F48B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7">
            <a:extLst>
              <a:ext uri="{FF2B5EF4-FFF2-40B4-BE49-F238E27FC236}">
                <a16:creationId xmlns:a16="http://schemas.microsoft.com/office/drawing/2014/main" id="{7AAA4F92-92DD-A3AA-74E8-061F708304DD}"/>
              </a:ext>
            </a:extLst>
          </p:cNvPr>
          <p:cNvSpPr txBox="1">
            <a:spLocks noChangeAspect="1"/>
          </p:cNvSpPr>
          <p:nvPr/>
        </p:nvSpPr>
        <p:spPr>
          <a:xfrm>
            <a:off x="1075576" y="1978959"/>
            <a:ext cx="21512463" cy="9984441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indent="-914400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Font typeface="+mj-lt"/>
              <a:buAutoNum type="arabicPeriod"/>
            </a:pPr>
            <a:r>
              <a:rPr lang="en-US" sz="4000" b="1" i="1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 Households:</a:t>
            </a:r>
            <a:r>
              <a:rPr lang="en-US" sz="4000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Continue to manage expenditures cautiously and remain responsive to changes in prices of items such as food and transport, which have shown volatility.</a:t>
            </a:r>
          </a:p>
          <a:p>
            <a:pPr marL="914400" indent="-914400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Font typeface="+mj-lt"/>
              <a:buAutoNum type="arabicPeriod"/>
            </a:pPr>
            <a:r>
              <a:rPr lang="en-US" sz="4000" b="1" i="1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 Businesses</a:t>
            </a:r>
            <a:r>
              <a:rPr lang="en-US" sz="4000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Take advantage of easing cost pressures to rebuild margins or provide price relief to consumers, especially in sectors heavily reliant on transport and imported goods such as food and restaurants &amp; accommodation services.</a:t>
            </a:r>
          </a:p>
          <a:p>
            <a:pPr marL="914400" indent="-914400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Font typeface="+mj-lt"/>
              <a:buAutoNum type="arabicPeriod"/>
            </a:pPr>
            <a:r>
              <a:rPr lang="en-US" sz="4000" b="1" i="1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 Government</a:t>
            </a:r>
            <a:r>
              <a:rPr lang="en-US" sz="4000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</a:p>
          <a:p>
            <a:pPr marL="1828800" lvl="2" indent="-914400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Font typeface="+mj-lt"/>
              <a:buAutoNum type="romanLcPeriod"/>
            </a:pPr>
            <a:r>
              <a:rPr lang="en-US" sz="3200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Sustain macroeconomic stability measures to reinforce the downward inflation trend;</a:t>
            </a:r>
          </a:p>
          <a:p>
            <a:pPr marL="1828800" lvl="2" indent="-914400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Font typeface="+mj-lt"/>
              <a:buAutoNum type="romanLcPeriod"/>
            </a:pPr>
            <a:r>
              <a:rPr lang="en-US" sz="3200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Sustain the social intervention programmes such as the LEAP, Capitation Grant, School Feeding Programme, the NHI Programme and new SIPs to protect the real incomes of the poor;</a:t>
            </a:r>
          </a:p>
          <a:p>
            <a:pPr marL="1828800" lvl="2" indent="-914400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Font typeface="+mj-lt"/>
              <a:buAutoNum type="romanLcPeriod"/>
            </a:pPr>
            <a:r>
              <a:rPr lang="en-US" sz="3200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Monitor supply chains and food markets closely, especially high-inflation commodities like ginger, beans, and vegetable oil.</a:t>
            </a:r>
          </a:p>
          <a:p>
            <a:pPr marL="1828800" lvl="2" indent="-914400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Font typeface="+mj-lt"/>
              <a:buAutoNum type="romanLcPeriod"/>
            </a:pPr>
            <a:r>
              <a:rPr lang="en-US" sz="3200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Fastrack the implementation of the Agriculture for Transformation Programme to reduce food inflation, particularly on vegetables, tubers, plantains which has a high weight  (9.5) in the CPI basket.</a:t>
            </a:r>
          </a:p>
          <a:p>
            <a:pPr marL="1828800" lvl="2" indent="-914400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Font typeface="+mj-lt"/>
              <a:buAutoNum type="romanLcPeriod"/>
            </a:pPr>
            <a:r>
              <a:rPr lang="en-US" sz="3200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Strengthen public education on inflation dynamics to promote informed household decision-making.</a:t>
            </a:r>
            <a:endParaRPr lang="en-US" sz="2400" dirty="0">
              <a:latin typeface="Raleway" panose="020B05030301010600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E0DB28CA-FCC2-5285-57EC-276F4051B08F}"/>
              </a:ext>
            </a:extLst>
          </p:cNvPr>
          <p:cNvSpPr txBox="1">
            <a:spLocks/>
          </p:cNvSpPr>
          <p:nvPr/>
        </p:nvSpPr>
        <p:spPr>
          <a:xfrm>
            <a:off x="11681064" y="9755536"/>
            <a:ext cx="301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A54F868-F828-472F-BCFA-81EF005179B6}" type="slidenum">
              <a:rPr lang="en-GB" sz="1600" smtClean="0">
                <a:solidFill>
                  <a:schemeClr val="bg1"/>
                </a:solidFill>
              </a:rPr>
              <a:pPr/>
              <a:t>19</a:t>
            </a:fld>
            <a:endParaRPr lang="en-GB" sz="160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A4B531-583A-D3B6-383D-6E39AA0F4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8682" y="132691"/>
            <a:ext cx="20803910" cy="1899309"/>
          </a:xfrm>
        </p:spPr>
        <p:txBody>
          <a:bodyPr>
            <a:normAutofit/>
          </a:bodyPr>
          <a:lstStyle/>
          <a:p>
            <a:r>
              <a:rPr lang="en-GB" sz="7200" b="1" dirty="0">
                <a:solidFill>
                  <a:srgbClr val="382873"/>
                </a:solidFill>
                <a:latin typeface="Crimson Text" panose="02000503000000000000" pitchFamily="2" charset="0"/>
                <a:ea typeface="Cambria" panose="02040503050406030204" pitchFamily="18" charset="0"/>
              </a:rPr>
              <a:t>Recommendations</a:t>
            </a:r>
            <a:endParaRPr lang="en-GB" sz="720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617643-39DF-B8B2-1435-CA5CBF2DF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8C501-C295-0346-B337-D724DA50C35B}" type="datetime1">
              <a:rPr lang="en-US" smtClean="0"/>
              <a:t>5/7/25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55667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C14CB4-897A-A4F2-9B48-827A7BD152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7">
            <a:extLst>
              <a:ext uri="{FF2B5EF4-FFF2-40B4-BE49-F238E27FC236}">
                <a16:creationId xmlns:a16="http://schemas.microsoft.com/office/drawing/2014/main" id="{48D04068-971C-0546-338B-27A4FBF5CA60}"/>
              </a:ext>
            </a:extLst>
          </p:cNvPr>
          <p:cNvSpPr txBox="1">
            <a:spLocks noChangeAspect="1"/>
          </p:cNvSpPr>
          <p:nvPr/>
        </p:nvSpPr>
        <p:spPr>
          <a:xfrm>
            <a:off x="4842933" y="3691468"/>
            <a:ext cx="17745106" cy="6429194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indent="-914400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Font typeface="+mj-lt"/>
              <a:buAutoNum type="arabicPeriod"/>
            </a:pPr>
            <a:r>
              <a:rPr lang="en-US" sz="4400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Power Point Presentation on April 2025 Inflation</a:t>
            </a:r>
          </a:p>
          <a:p>
            <a:pPr marL="914400" indent="-914400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Font typeface="+mj-lt"/>
              <a:buAutoNum type="arabicPeriod"/>
            </a:pPr>
            <a:r>
              <a:rPr lang="en-US" sz="4400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April 2025 CPI Bulletin</a:t>
            </a:r>
          </a:p>
          <a:p>
            <a:pPr marL="914400" indent="-914400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Font typeface="+mj-lt"/>
              <a:buAutoNum type="arabicPeriod"/>
            </a:pPr>
            <a:r>
              <a:rPr lang="en-US" sz="4400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COICOP Annexes for April 2025 CPI</a:t>
            </a:r>
          </a:p>
          <a:p>
            <a:pPr marL="914400" indent="-914400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Font typeface="+mj-lt"/>
              <a:buAutoNum type="arabicPeriod"/>
            </a:pPr>
            <a:r>
              <a:rPr lang="en-US" sz="4400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Infographics for April 2025 CPI and Inflation</a:t>
            </a: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699FA0D1-0BB5-CB2A-542D-349407EC411B}"/>
              </a:ext>
            </a:extLst>
          </p:cNvPr>
          <p:cNvSpPr txBox="1">
            <a:spLocks/>
          </p:cNvSpPr>
          <p:nvPr/>
        </p:nvSpPr>
        <p:spPr>
          <a:xfrm>
            <a:off x="11681064" y="9755536"/>
            <a:ext cx="301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A54F868-F828-472F-BCFA-81EF005179B6}" type="slidenum">
              <a:rPr lang="en-GB" sz="1600" smtClean="0">
                <a:solidFill>
                  <a:schemeClr val="bg1"/>
                </a:solidFill>
              </a:rPr>
              <a:pPr/>
              <a:t>20</a:t>
            </a:fld>
            <a:endParaRPr lang="en-GB" sz="160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1C70AF-5E52-DD9E-2EA3-BB702EE90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3066" y="1182558"/>
            <a:ext cx="16901419" cy="1899309"/>
          </a:xfrm>
        </p:spPr>
        <p:txBody>
          <a:bodyPr>
            <a:normAutofit/>
          </a:bodyPr>
          <a:lstStyle/>
          <a:p>
            <a:pPr algn="ctr"/>
            <a:r>
              <a:rPr lang="en-GB" sz="8000" b="1" dirty="0">
                <a:solidFill>
                  <a:srgbClr val="382873"/>
                </a:solidFill>
                <a:latin typeface="Crimson Text" panose="02000503000000000000" pitchFamily="2" charset="0"/>
                <a:ea typeface="Cambria" panose="02040503050406030204" pitchFamily="18" charset="0"/>
              </a:rPr>
              <a:t>Publications</a:t>
            </a:r>
            <a:endParaRPr lang="en-GB" sz="800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948784-1178-556E-BA92-29436C41C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9BEFE-69B3-4646-8E50-65BADD077AF7}" type="datetime1">
              <a:rPr lang="en-US" smtClean="0"/>
              <a:t>5/7/25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1885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4FB51F91-1B18-4F31-A6D5-CD29785F04F1}"/>
              </a:ext>
            </a:extLst>
          </p:cNvPr>
          <p:cNvSpPr txBox="1">
            <a:spLocks/>
          </p:cNvSpPr>
          <p:nvPr/>
        </p:nvSpPr>
        <p:spPr>
          <a:xfrm>
            <a:off x="4706505" y="2047894"/>
            <a:ext cx="13805743" cy="313797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-50" normalizeH="0" baseline="0" noProof="0" dirty="0">
                <a:ln>
                  <a:noFill/>
                </a:ln>
                <a:solidFill>
                  <a:srgbClr val="382873"/>
                </a:solidFill>
                <a:effectLst/>
                <a:uLnTx/>
                <a:uFillTx/>
                <a:latin typeface="Crimson Text" panose="02000503000000000000" pitchFamily="2" charset="0"/>
                <a:ea typeface="Cambria" panose="02040503050406030204" pitchFamily="18" charset="0"/>
                <a:cs typeface="Arial Rounded MT Bold" charset="0"/>
              </a:rPr>
              <a:t>End of Press Release for</a:t>
            </a:r>
            <a:br>
              <a:rPr kumimoji="0" lang="en-US" sz="6600" b="0" i="0" u="none" strike="noStrike" kern="1200" cap="none" spc="-50" normalizeH="0" baseline="0" noProof="0" dirty="0">
                <a:ln>
                  <a:noFill/>
                </a:ln>
                <a:solidFill>
                  <a:srgbClr val="382873"/>
                </a:solidFill>
                <a:effectLst/>
                <a:uLnTx/>
                <a:uFillTx/>
                <a:latin typeface="Crimson Text" panose="02000503000000000000" pitchFamily="2" charset="0"/>
                <a:ea typeface="Cambria" panose="02040503050406030204" pitchFamily="18" charset="0"/>
                <a:cs typeface="Arial Rounded MT Bold" charset="0"/>
              </a:rPr>
            </a:br>
            <a:r>
              <a:rPr lang="en-US" sz="6600" spc="-50" dirty="0">
                <a:solidFill>
                  <a:srgbClr val="382873"/>
                </a:solidFill>
                <a:latin typeface="Crimson Text" panose="02000503000000000000" pitchFamily="2" charset="0"/>
                <a:ea typeface="Cambria" panose="02040503050406030204" pitchFamily="18" charset="0"/>
                <a:cs typeface="Arial Rounded MT Bold" charset="0"/>
              </a:rPr>
              <a:t>April</a:t>
            </a:r>
            <a:r>
              <a:rPr kumimoji="0" lang="en-US" sz="6600" b="0" i="0" u="none" strike="noStrike" kern="1200" cap="none" spc="-50" normalizeH="0" baseline="0" noProof="0" dirty="0">
                <a:ln>
                  <a:noFill/>
                </a:ln>
                <a:solidFill>
                  <a:srgbClr val="382873"/>
                </a:solidFill>
                <a:effectLst/>
                <a:uLnTx/>
                <a:uFillTx/>
                <a:latin typeface="Crimson Text" panose="02000503000000000000" pitchFamily="2" charset="0"/>
                <a:ea typeface="Cambria" panose="02040503050406030204" pitchFamily="18" charset="0"/>
                <a:cs typeface="Arial Rounded MT Bold" charset="0"/>
              </a:rPr>
              <a:t> 2025 Consumer Price Index </a:t>
            </a:r>
            <a:endParaRPr kumimoji="0" lang="en-CA" sz="6000" b="0" i="0" u="none" strike="noStrike" kern="1200" cap="none" spc="0" normalizeH="0" baseline="0" noProof="0" dirty="0">
              <a:ln>
                <a:noFill/>
              </a:ln>
              <a:solidFill>
                <a:srgbClr val="382873"/>
              </a:solidFill>
              <a:effectLst/>
              <a:uLnTx/>
              <a:uFillTx/>
              <a:latin typeface="Crimson Text" panose="02000503000000000000" pitchFamily="2" charset="0"/>
              <a:ea typeface="Cambria" panose="02040503050406030204" pitchFamily="18" charset="0"/>
              <a:cs typeface="+mj-cs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D7F6C23-7A40-42A4-8230-EB168C2258DB}"/>
              </a:ext>
            </a:extLst>
          </p:cNvPr>
          <p:cNvSpPr txBox="1">
            <a:spLocks/>
          </p:cNvSpPr>
          <p:nvPr/>
        </p:nvSpPr>
        <p:spPr>
          <a:xfrm>
            <a:off x="4025022" y="5185867"/>
            <a:ext cx="15168710" cy="610667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Arial Rounded MT Bold" charset="0"/>
                <a:cs typeface="Arial Rounded MT Bold" charset="0"/>
              </a:rPr>
              <a:t>For enquiries, please contact: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Arial Rounded MT Bold" charset="0"/>
                <a:cs typeface="Arial Rounded MT Bold" charset="0"/>
              </a:rPr>
              <a:t>Mr. J. F.K. </a:t>
            </a:r>
            <a:r>
              <a:rPr kumimoji="0" lang="en-US" sz="40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Arial Rounded MT Bold" charset="0"/>
                <a:cs typeface="Arial Rounded MT Bold" charset="0"/>
              </a:rPr>
              <a:t>Agyaho</a:t>
            </a:r>
            <a:r>
              <a:rPr kumimoji="0" lang="en-US" sz="40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Arial Rounded MT Bold" charset="0"/>
                <a:cs typeface="Arial Rounded MT Bold" charset="0"/>
              </a:rPr>
              <a:t>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Arial Rounded MT Bold" charset="0"/>
                <a:cs typeface="Arial Rounded MT Bold" charset="0"/>
              </a:rPr>
              <a:t>(Head, Price Statistics, GSS)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Arial Rounded MT Bold" charset="0"/>
                <a:cs typeface="Arial Rounded MT Bold" charset="0"/>
                <a:hlinkClick r:id="rId3"/>
              </a:rPr>
              <a:t>john.agyaho@statsghana.gov.gh</a:t>
            </a:r>
            <a:endParaRPr kumimoji="0" lang="en-US" sz="40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 panose="020B0503030101060003" pitchFamily="34" charset="0"/>
              <a:ea typeface="Arial Rounded MT Bold" charset="0"/>
              <a:cs typeface="Arial Rounded MT Bold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40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 panose="020B0503030101060003" pitchFamily="34" charset="0"/>
              <a:ea typeface="Arial Rounded MT Bold" charset="0"/>
              <a:cs typeface="Arial Rounded MT Bold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Arial Rounded MT Bold" charset="0"/>
                <a:cs typeface="Arial Rounded MT Bold" charset="0"/>
              </a:rPr>
              <a:t>Download the technical guide: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Gill Sans" charset="0"/>
                <a:cs typeface="Gill Sans" charset="0"/>
                <a:hlinkClick r:id="rId4"/>
              </a:rPr>
              <a:t>https://statsghana.gov.gh/gssmain/fileUpload/Price%20Indices/CPI_Technical_Guide_v5_Published_14102020.pdf</a:t>
            </a:r>
            <a:endParaRPr kumimoji="0" lang="en-US" sz="40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 panose="020B0503030101060003" pitchFamily="34" charset="0"/>
              <a:ea typeface="Arial Rounded MT Bold" charset="0"/>
              <a:cs typeface="Arial Rounded MT Bold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CA" sz="3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1DBD29-C729-15E3-26EC-93AC1EB0A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16380-31E6-FF4B-8D15-79BF99F7E02B}" type="datetime1">
              <a:rPr lang="en-US" smtClean="0"/>
              <a:t>5/7/25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8524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9AEFC2FD-18C4-4E07-B081-D010A5EA50EB}"/>
              </a:ext>
            </a:extLst>
          </p:cNvPr>
          <p:cNvSpPr txBox="1"/>
          <p:nvPr/>
        </p:nvSpPr>
        <p:spPr>
          <a:xfrm>
            <a:off x="6916736" y="6858000"/>
            <a:ext cx="9517063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solidFill>
                  <a:srgbClr val="FCD116"/>
                </a:solidFill>
                <a:latin typeface="Raleway" panose="020B0503030101060003" pitchFamily="34" charset="0"/>
                <a:ea typeface="American Typewriter" charset="0"/>
                <a:cs typeface="American Typewriter" charset="0"/>
              </a:rPr>
              <a:t>Consumer Price Index and Inflation</a:t>
            </a:r>
          </a:p>
          <a:p>
            <a:pPr algn="ctr"/>
            <a:endParaRPr lang="en-US" sz="6600" b="1" dirty="0">
              <a:solidFill>
                <a:srgbClr val="FCD116"/>
              </a:solidFill>
              <a:latin typeface="AkkoW01-Regular" panose="020B0503060303060303" pitchFamily="34" charset="0"/>
              <a:ea typeface="American Typewriter" charset="0"/>
              <a:cs typeface="American Typewriter" charset="0"/>
            </a:endParaRPr>
          </a:p>
          <a:p>
            <a:pPr algn="ctr"/>
            <a:r>
              <a:rPr lang="en-US" sz="6600" b="1" dirty="0">
                <a:solidFill>
                  <a:srgbClr val="FCD116"/>
                </a:solidFill>
                <a:latin typeface="Raleway" panose="020B0503030101060003" pitchFamily="34" charset="0"/>
                <a:ea typeface="American Typewriter" charset="0"/>
                <a:cs typeface="American Typewriter" charset="0"/>
              </a:rPr>
              <a:t>April 2025</a:t>
            </a:r>
            <a:br>
              <a:rPr lang="en-US" sz="6600" b="1" dirty="0">
                <a:solidFill>
                  <a:srgbClr val="FCD116"/>
                </a:solidFill>
                <a:latin typeface="Raleway" panose="020B0503030101060003" pitchFamily="34" charset="0"/>
                <a:ea typeface="American Typewriter" charset="0"/>
                <a:cs typeface="American Typewriter" charset="0"/>
              </a:rPr>
            </a:br>
            <a:endParaRPr lang="en-GB" sz="6600" dirty="0">
              <a:solidFill>
                <a:srgbClr val="FCD116"/>
              </a:solidFill>
              <a:latin typeface="Raleway" panose="020B0503030101060003" pitchFamily="34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0B653D-0CA8-145D-CA0C-69989EBE0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64582-70BD-C749-8401-4AA6DCD3DA5F}" type="datetime1">
              <a:rPr lang="en-US" smtClean="0"/>
              <a:t>5/7/25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1771434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PI April 2022_110522" id="{7B2D32C6-8E70-394F-942B-7DC8A546F255}" vid="{2016A1DC-744E-3A4E-8492-F4996A814598}"/>
    </a:ext>
  </a:extLst>
</a:theme>
</file>

<file path=ppt/theme/theme2.xml><?xml version="1.0" encoding="utf-8"?>
<a:theme xmlns:a="http://schemas.openxmlformats.org/drawingml/2006/main" name="Aangepast ontwerp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PI April 2022_110522" id="{7B2D32C6-8E70-394F-942B-7DC8A546F255}" vid="{13E3AB0D-38F0-C646-95E4-7434AB5E39BF}"/>
    </a:ext>
  </a:extLst>
</a:theme>
</file>

<file path=ppt/theme/theme3.xml><?xml version="1.0" encoding="utf-8"?>
<a:theme xmlns:a="http://schemas.openxmlformats.org/drawingml/2006/main" name="1_Office Theme">
  <a:themeElements>
    <a:clrScheme name="Custom 4">
      <a:dk1>
        <a:sysClr val="windowText" lastClr="000000"/>
      </a:dk1>
      <a:lt1>
        <a:sysClr val="window" lastClr="FFFFFF"/>
      </a:lt1>
      <a:dk2>
        <a:srgbClr val="002060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PI April 2022_110522" id="{7B2D32C6-8E70-394F-942B-7DC8A546F255}" vid="{018450C9-ECF0-0C4A-A6E7-6D73C2284719}"/>
    </a:ext>
  </a:extLst>
</a:theme>
</file>

<file path=ppt/theme/theme4.xml><?xml version="1.0" encoding="utf-8"?>
<a:theme xmlns:a="http://schemas.openxmlformats.org/drawingml/2006/main" name="1_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PI April 2022_110522" id="{7B2D32C6-8E70-394F-942B-7DC8A546F255}" vid="{2016A1DC-744E-3A4E-8492-F4996A814598}"/>
    </a:ext>
  </a:extLst>
</a:theme>
</file>

<file path=ppt/theme/theme5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11423</TotalTime>
  <Words>2760</Words>
  <Application>Microsoft Macintosh PowerPoint</Application>
  <PresentationFormat>Custom</PresentationFormat>
  <Paragraphs>676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22</vt:i4>
      </vt:variant>
    </vt:vector>
  </HeadingPairs>
  <TitlesOfParts>
    <vt:vector size="38" baseType="lpstr">
      <vt:lpstr>Crimson Text</vt:lpstr>
      <vt:lpstr>AkkoW01-Regular</vt:lpstr>
      <vt:lpstr>Century Gothic</vt:lpstr>
      <vt:lpstr>Tw Cen MT</vt:lpstr>
      <vt:lpstr>Calibri</vt:lpstr>
      <vt:lpstr>Raleway</vt:lpstr>
      <vt:lpstr>Wingdings</vt:lpstr>
      <vt:lpstr>Aptos Display</vt:lpstr>
      <vt:lpstr>Aptos Narrow</vt:lpstr>
      <vt:lpstr>Calibri Light</vt:lpstr>
      <vt:lpstr>Aptos</vt:lpstr>
      <vt:lpstr>Arial</vt:lpstr>
      <vt:lpstr>Kantoorthema</vt:lpstr>
      <vt:lpstr>Aangepast ontwerp</vt:lpstr>
      <vt:lpstr>1_Office Theme</vt:lpstr>
      <vt:lpstr>1_Kantoorthema</vt:lpstr>
      <vt:lpstr>PRESS RELEASE</vt:lpstr>
      <vt:lpstr>In This Release, We Present:</vt:lpstr>
      <vt:lpstr>Introduction</vt:lpstr>
      <vt:lpstr>What is New in This Release</vt:lpstr>
      <vt:lpstr>Main Points: April 2025  CPI and Inflation</vt:lpstr>
      <vt:lpstr>Main Points: April 2025  CPI and Inflation</vt:lpstr>
      <vt:lpstr>Food and Non-Food Year-on-Year Inflation </vt:lpstr>
      <vt:lpstr>Food and Non-Food Month-on-Month Inflation</vt:lpstr>
      <vt:lpstr>April 2025 Inflation by Division</vt:lpstr>
      <vt:lpstr>Contribution to April 2025 Inflation</vt:lpstr>
      <vt:lpstr>Contribution to April 2025 Inflation (percentage points)</vt:lpstr>
      <vt:lpstr>Disaggregation of YoY and MoM Food Inflation by Sub-class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Conclusion</vt:lpstr>
      <vt:lpstr>Recommendations</vt:lpstr>
      <vt:lpstr>Publications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Laurent Smeets</dc:creator>
  <cp:lastModifiedBy>alhassan Iddrisu</cp:lastModifiedBy>
  <cp:revision>73</cp:revision>
  <cp:lastPrinted>2025-05-06T21:52:52Z</cp:lastPrinted>
  <dcterms:created xsi:type="dcterms:W3CDTF">2019-11-11T14:33:03Z</dcterms:created>
  <dcterms:modified xsi:type="dcterms:W3CDTF">2025-05-07T11:36:05Z</dcterms:modified>
</cp:coreProperties>
</file>